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5"/>
  </p:notesMasterIdLst>
  <p:sldIdLst>
    <p:sldId id="260" r:id="rId2"/>
    <p:sldId id="267" r:id="rId3"/>
    <p:sldId id="262" r:id="rId4"/>
    <p:sldId id="259" r:id="rId5"/>
    <p:sldId id="263" r:id="rId6"/>
    <p:sldId id="261" r:id="rId7"/>
    <p:sldId id="264" r:id="rId8"/>
    <p:sldId id="270" r:id="rId9"/>
    <p:sldId id="265" r:id="rId10"/>
    <p:sldId id="269" r:id="rId11"/>
    <p:sldId id="271" r:id="rId12"/>
    <p:sldId id="272" r:id="rId13"/>
    <p:sldId id="268" r:id="rId1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20520F-DE7A-BD46-1B93-A99A2BEF3E0C}" v="7" dt="2023-04-27T13:56:38.610"/>
    <p1510:client id="{6D25F214-9BB7-9ADF-DFAE-828CA9A9D96F}" v="60" dt="2023-04-27T11:22:56.734"/>
    <p1510:client id="{7C258C82-ADC8-488E-87F7-F7D048334385}" v="620" dt="2023-04-27T09:01:52.618"/>
    <p1510:client id="{F83A55B6-9EFE-C888-3427-FADF9AD01074}" v="1612" dt="2023-04-27T08:56:25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20A5D-4287-4C9B-A032-117EED56886D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1143000"/>
            <a:ext cx="21336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F37BB-B768-4EB1-ABD4-00DE354BA9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12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89D2-9828-4CCF-BDD5-AB59E1B6AAC6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4138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89D2-9828-4CCF-BDD5-AB59E1B6AAC6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862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89D2-9828-4CCF-BDD5-AB59E1B6AAC6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4837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89D2-9828-4CCF-BDD5-AB59E1B6AAC6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7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89D2-9828-4CCF-BDD5-AB59E1B6AAC6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7110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89D2-9828-4CCF-BDD5-AB59E1B6AAC6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737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89D2-9828-4CCF-BDD5-AB59E1B6AAC6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1184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89D2-9828-4CCF-BDD5-AB59E1B6AAC6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7088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89D2-9828-4CCF-BDD5-AB59E1B6AAC6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904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89D2-9828-4CCF-BDD5-AB59E1B6AAC6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043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89D2-9828-4CCF-BDD5-AB59E1B6AAC6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8564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89D2-9828-4CCF-BDD5-AB59E1B6AAC6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193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5D04-74F7-1A49-ABCB-E785A0645040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34C5-DD4E-244A-859A-A32452E626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7959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5D04-74F7-1A49-ABCB-E785A0645040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34C5-DD4E-244A-859A-A32452E626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506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5D04-74F7-1A49-ABCB-E785A0645040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34C5-DD4E-244A-859A-A32452E626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2116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5D04-74F7-1A49-ABCB-E785A0645040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34C5-DD4E-244A-859A-A32452E626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413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5D04-74F7-1A49-ABCB-E785A0645040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34C5-DD4E-244A-859A-A32452E626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694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5D04-74F7-1A49-ABCB-E785A0645040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34C5-DD4E-244A-859A-A32452E626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933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5D04-74F7-1A49-ABCB-E785A0645040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34C5-DD4E-244A-859A-A32452E626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58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5D04-74F7-1A49-ABCB-E785A0645040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34C5-DD4E-244A-859A-A32452E626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681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5D04-74F7-1A49-ABCB-E785A0645040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34C5-DD4E-244A-859A-A32452E626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693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5D04-74F7-1A49-ABCB-E785A0645040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34C5-DD4E-244A-859A-A32452E626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23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5D04-74F7-1A49-ABCB-E785A0645040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34C5-DD4E-244A-859A-A32452E626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466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25D04-74F7-1A49-ABCB-E785A0645040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34C5-DD4E-244A-859A-A32452E626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413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7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puu, piha-, vesi, luonto&#10;&#10;Kuvaus luotu automaattisesti">
            <a:extLst>
              <a:ext uri="{FF2B5EF4-FFF2-40B4-BE49-F238E27FC236}">
                <a16:creationId xmlns:a16="http://schemas.microsoft.com/office/drawing/2014/main" id="{C0A69B15-ABEB-F7B2-0ABC-924BD667DE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12"/>
          <a:stretch/>
        </p:blipFill>
        <p:spPr>
          <a:xfrm>
            <a:off x="-211310" y="0"/>
            <a:ext cx="7091160" cy="9906000"/>
          </a:xfrm>
          <a:prstGeom prst="rect">
            <a:avLst/>
          </a:prstGeom>
        </p:spPr>
      </p:pic>
      <p:sp>
        <p:nvSpPr>
          <p:cNvPr id="110" name="Tekstiruutu 130">
            <a:extLst>
              <a:ext uri="{FF2B5EF4-FFF2-40B4-BE49-F238E27FC236}">
                <a16:creationId xmlns:a16="http://schemas.microsoft.com/office/drawing/2014/main" id="{AAB7854D-6F5B-0B32-A5A1-9746525C1AF1}"/>
              </a:ext>
            </a:extLst>
          </p:cNvPr>
          <p:cNvSpPr txBox="1"/>
          <p:nvPr/>
        </p:nvSpPr>
        <p:spPr>
          <a:xfrm>
            <a:off x="739164" y="1035777"/>
            <a:ext cx="5369543" cy="380220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2086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VASTUULLISET TEKOMME</a:t>
            </a:r>
          </a:p>
        </p:txBody>
      </p:sp>
      <p:sp>
        <p:nvSpPr>
          <p:cNvPr id="158" name="Suorakulmio: Pyöristetyt kulmat 24">
            <a:extLst>
              <a:ext uri="{FF2B5EF4-FFF2-40B4-BE49-F238E27FC236}">
                <a16:creationId xmlns:a16="http://schemas.microsoft.com/office/drawing/2014/main" id="{FA643949-8349-46FE-2FDB-F0F9B4781CD1}"/>
              </a:ext>
            </a:extLst>
          </p:cNvPr>
          <p:cNvSpPr/>
          <p:nvPr/>
        </p:nvSpPr>
        <p:spPr>
          <a:xfrm>
            <a:off x="2407793" y="1895541"/>
            <a:ext cx="2095089" cy="7454015"/>
          </a:xfrm>
          <a:prstGeom prst="roundRect">
            <a:avLst>
              <a:gd name="adj" fmla="val 0"/>
            </a:avLst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60" tIns="29331" rIns="58660" bIns="29331" rtlCol="0" anchor="ctr"/>
          <a:lstStyle/>
          <a:p>
            <a:pPr marL="219975" indent="-219975" algn="ctr">
              <a:buAutoNum type="arabicPeriod"/>
            </a:pPr>
            <a:endParaRPr lang="fi-FI" sz="1154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0" name="Tekstiruutu 83">
            <a:extLst>
              <a:ext uri="{FF2B5EF4-FFF2-40B4-BE49-F238E27FC236}">
                <a16:creationId xmlns:a16="http://schemas.microsoft.com/office/drawing/2014/main" id="{8BEAE696-FF04-7E2D-3061-9B3377673FAE}"/>
              </a:ext>
            </a:extLst>
          </p:cNvPr>
          <p:cNvSpPr txBox="1"/>
          <p:nvPr/>
        </p:nvSpPr>
        <p:spPr>
          <a:xfrm>
            <a:off x="2396196" y="1992239"/>
            <a:ext cx="2069526" cy="2406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60" tIns="29331" rIns="58660" bIns="2933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179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SOSIAALINEN VASTUU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5278171-BADC-81BE-F6D7-FEDF7576A7FD}"/>
              </a:ext>
            </a:extLst>
          </p:cNvPr>
          <p:cNvSpPr txBox="1"/>
          <p:nvPr/>
        </p:nvSpPr>
        <p:spPr>
          <a:xfrm>
            <a:off x="337631" y="230049"/>
            <a:ext cx="6319397" cy="80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622" b="1">
                <a:solidFill>
                  <a:schemeClr val="bg1"/>
                </a:solidFill>
              </a:rPr>
              <a:t>HOTELLI ELÄMYS SUOMI</a:t>
            </a:r>
          </a:p>
        </p:txBody>
      </p:sp>
      <p:pic>
        <p:nvPicPr>
          <p:cNvPr id="65" name="Kuva 59">
            <a:extLst>
              <a:ext uri="{FF2B5EF4-FFF2-40B4-BE49-F238E27FC236}">
                <a16:creationId xmlns:a16="http://schemas.microsoft.com/office/drawing/2014/main" id="{BF2BF1EE-91F2-08F0-2348-A70CE831A2B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873149" y="7355718"/>
            <a:ext cx="1160313" cy="1230225"/>
          </a:xfrm>
          <a:prstGeom prst="rect">
            <a:avLst/>
          </a:prstGeom>
        </p:spPr>
      </p:pic>
      <p:pic>
        <p:nvPicPr>
          <p:cNvPr id="66" name="Kuva 61">
            <a:extLst>
              <a:ext uri="{FF2B5EF4-FFF2-40B4-BE49-F238E27FC236}">
                <a16:creationId xmlns:a16="http://schemas.microsoft.com/office/drawing/2014/main" id="{213B7142-573F-D46C-6FA8-CD61BB20CC3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2824725" y="5117386"/>
            <a:ext cx="1270649" cy="1230751"/>
          </a:xfrm>
          <a:prstGeom prst="rect">
            <a:avLst/>
          </a:prstGeom>
        </p:spPr>
      </p:pic>
      <p:pic>
        <p:nvPicPr>
          <p:cNvPr id="70" name="Kuva 12">
            <a:extLst>
              <a:ext uri="{FF2B5EF4-FFF2-40B4-BE49-F238E27FC236}">
                <a16:creationId xmlns:a16="http://schemas.microsoft.com/office/drawing/2014/main" id="{FA5F5706-311C-E6B9-AEE0-A315F058859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2791243" y="3248974"/>
            <a:ext cx="1289854" cy="956429"/>
          </a:xfrm>
          <a:prstGeom prst="rect">
            <a:avLst/>
          </a:prstGeom>
        </p:spPr>
      </p:pic>
      <p:sp>
        <p:nvSpPr>
          <p:cNvPr id="72" name="Tekstiruutu 81">
            <a:extLst>
              <a:ext uri="{FF2B5EF4-FFF2-40B4-BE49-F238E27FC236}">
                <a16:creationId xmlns:a16="http://schemas.microsoft.com/office/drawing/2014/main" id="{BE41BDF0-EF98-E4B5-9911-241D9DE6D5CF}"/>
              </a:ext>
            </a:extLst>
          </p:cNvPr>
          <p:cNvSpPr txBox="1"/>
          <p:nvPr/>
        </p:nvSpPr>
        <p:spPr>
          <a:xfrm>
            <a:off x="2556293" y="2236642"/>
            <a:ext cx="2118402" cy="4756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60" tIns="29331" rIns="58660" bIns="2933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089"/>
              </a:lnSpc>
            </a:pPr>
            <a:r>
              <a:rPr lang="fi-FI" sz="862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Inhimillisiä tekojamme yhdenvertaisuuden ja tasa-arvon </a:t>
            </a:r>
          </a:p>
          <a:p>
            <a:pPr>
              <a:lnSpc>
                <a:spcPts val="1089"/>
              </a:lnSpc>
            </a:pPr>
            <a:r>
              <a:rPr lang="fi-FI" sz="862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eteen</a:t>
            </a:r>
          </a:p>
        </p:txBody>
      </p:sp>
      <p:sp>
        <p:nvSpPr>
          <p:cNvPr id="73" name="Suorakulmio 76">
            <a:extLst>
              <a:ext uri="{FF2B5EF4-FFF2-40B4-BE49-F238E27FC236}">
                <a16:creationId xmlns:a16="http://schemas.microsoft.com/office/drawing/2014/main" id="{DF26A1C5-72C9-9CB8-2634-DA1964FFBE12}"/>
              </a:ext>
            </a:extLst>
          </p:cNvPr>
          <p:cNvSpPr/>
          <p:nvPr/>
        </p:nvSpPr>
        <p:spPr>
          <a:xfrm>
            <a:off x="2577622" y="4431590"/>
            <a:ext cx="1870089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solidFill>
                  <a:schemeClr val="bg1"/>
                </a:solidFill>
                <a:latin typeface="Open Sans"/>
                <a:ea typeface="Calibri Light"/>
                <a:cs typeface="Calibri Light"/>
              </a:rPr>
              <a:t>100% Palkkatasa-arvo työtehtäviin perustuen</a:t>
            </a:r>
          </a:p>
        </p:txBody>
      </p:sp>
      <p:sp>
        <p:nvSpPr>
          <p:cNvPr id="74" name="Suorakulmio 76">
            <a:extLst>
              <a:ext uri="{FF2B5EF4-FFF2-40B4-BE49-F238E27FC236}">
                <a16:creationId xmlns:a16="http://schemas.microsoft.com/office/drawing/2014/main" id="{AE71EB75-D1EF-0E67-8439-88103DDAFCF8}"/>
              </a:ext>
            </a:extLst>
          </p:cNvPr>
          <p:cNvSpPr/>
          <p:nvPr/>
        </p:nvSpPr>
        <p:spPr>
          <a:xfrm>
            <a:off x="2770055" y="6593073"/>
            <a:ext cx="1786414" cy="525901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solidFill>
                  <a:schemeClr val="bg1"/>
                </a:solidFill>
                <a:latin typeface="Open Sans"/>
                <a:ea typeface="Calibri Light"/>
                <a:cs typeface="Calibri Light"/>
              </a:rPr>
              <a:t>Tarjoamme kaikille työntekijöillemme hammashuollon</a:t>
            </a:r>
          </a:p>
        </p:txBody>
      </p:sp>
      <p:sp>
        <p:nvSpPr>
          <p:cNvPr id="75" name="Suorakulmio 76">
            <a:extLst>
              <a:ext uri="{FF2B5EF4-FFF2-40B4-BE49-F238E27FC236}">
                <a16:creationId xmlns:a16="http://schemas.microsoft.com/office/drawing/2014/main" id="{9C5DC108-CD34-B8BA-61FD-FAAB5F9624C1}"/>
              </a:ext>
            </a:extLst>
          </p:cNvPr>
          <p:cNvSpPr/>
          <p:nvPr/>
        </p:nvSpPr>
        <p:spPr>
          <a:xfrm>
            <a:off x="2770055" y="8683427"/>
            <a:ext cx="1786414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solidFill>
                  <a:schemeClr val="bg1"/>
                </a:solidFill>
                <a:latin typeface="Open Sans"/>
                <a:ea typeface="Calibri Light"/>
                <a:cs typeface="Calibri Light"/>
              </a:rPr>
              <a:t>Tuemme työperäistä maahanmuuttoa</a:t>
            </a:r>
          </a:p>
        </p:txBody>
      </p:sp>
      <p:sp>
        <p:nvSpPr>
          <p:cNvPr id="80" name="Suorakulmio: Pyöristetyt kulmat 24">
            <a:extLst>
              <a:ext uri="{FF2B5EF4-FFF2-40B4-BE49-F238E27FC236}">
                <a16:creationId xmlns:a16="http://schemas.microsoft.com/office/drawing/2014/main" id="{51D9E63D-C00D-B6B5-3ED1-5C2E4A1EB5D4}"/>
              </a:ext>
            </a:extLst>
          </p:cNvPr>
          <p:cNvSpPr/>
          <p:nvPr/>
        </p:nvSpPr>
        <p:spPr>
          <a:xfrm>
            <a:off x="4609153" y="1899471"/>
            <a:ext cx="2095089" cy="7454015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60" tIns="29331" rIns="58660" bIns="29331" rtlCol="0" anchor="ctr"/>
          <a:lstStyle/>
          <a:p>
            <a:pPr marL="219975" indent="-219975" algn="ctr">
              <a:buAutoNum type="arabicPeriod"/>
            </a:pPr>
            <a:endParaRPr lang="fi-FI" sz="1154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82" name="Tekstiruutu 84">
            <a:extLst>
              <a:ext uri="{FF2B5EF4-FFF2-40B4-BE49-F238E27FC236}">
                <a16:creationId xmlns:a16="http://schemas.microsoft.com/office/drawing/2014/main" id="{7A406459-FB0D-9153-D304-EDBB4ACCC6DA}"/>
              </a:ext>
            </a:extLst>
          </p:cNvPr>
          <p:cNvSpPr txBox="1"/>
          <p:nvPr/>
        </p:nvSpPr>
        <p:spPr>
          <a:xfrm>
            <a:off x="4600358" y="2021100"/>
            <a:ext cx="2015468" cy="2406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60" tIns="29331" rIns="58660" bIns="2933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179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TALOUDELLINEN VASTUU</a:t>
            </a:r>
          </a:p>
        </p:txBody>
      </p:sp>
      <p:sp>
        <p:nvSpPr>
          <p:cNvPr id="183" name="Tekstiruutu 85">
            <a:extLst>
              <a:ext uri="{FF2B5EF4-FFF2-40B4-BE49-F238E27FC236}">
                <a16:creationId xmlns:a16="http://schemas.microsoft.com/office/drawing/2014/main" id="{D60A04C6-D701-FD8A-BF0B-23E0B5B4511C}"/>
              </a:ext>
            </a:extLst>
          </p:cNvPr>
          <p:cNvSpPr txBox="1"/>
          <p:nvPr/>
        </p:nvSpPr>
        <p:spPr>
          <a:xfrm>
            <a:off x="4704679" y="2223856"/>
            <a:ext cx="2068895" cy="4756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60" tIns="29331" rIns="58660" bIns="2933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089"/>
              </a:lnSpc>
            </a:pPr>
            <a:r>
              <a:rPr lang="fi-FI" sz="862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Sitoudumme liiketoiminnan kehittämistoimenpiteisiin ja harkittuun kasvuun.</a:t>
            </a:r>
          </a:p>
        </p:txBody>
      </p:sp>
      <p:pic>
        <p:nvPicPr>
          <p:cNvPr id="6" name="Kuva 4">
            <a:extLst>
              <a:ext uri="{FF2B5EF4-FFF2-40B4-BE49-F238E27FC236}">
                <a16:creationId xmlns:a16="http://schemas.microsoft.com/office/drawing/2014/main" id="{256E2F4A-D7EC-47C8-F386-ED4D3920827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5124196" y="7545249"/>
            <a:ext cx="913337" cy="1122680"/>
          </a:xfrm>
          <a:prstGeom prst="rect">
            <a:avLst/>
          </a:prstGeom>
        </p:spPr>
      </p:pic>
      <p:pic>
        <p:nvPicPr>
          <p:cNvPr id="10" name="Kuva 5">
            <a:extLst>
              <a:ext uri="{FF2B5EF4-FFF2-40B4-BE49-F238E27FC236}">
                <a16:creationId xmlns:a16="http://schemas.microsoft.com/office/drawing/2014/main" id="{F75AD2AA-EF43-131F-49EC-65D252B01237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4955204" y="2993959"/>
            <a:ext cx="1236109" cy="1242745"/>
          </a:xfrm>
          <a:prstGeom prst="rect">
            <a:avLst/>
          </a:prstGeom>
        </p:spPr>
      </p:pic>
      <p:pic>
        <p:nvPicPr>
          <p:cNvPr id="55" name="Kuva 33">
            <a:extLst>
              <a:ext uri="{FF2B5EF4-FFF2-40B4-BE49-F238E27FC236}">
                <a16:creationId xmlns:a16="http://schemas.microsoft.com/office/drawing/2014/main" id="{4E0EE7F4-1A40-4F77-A7FC-4D92EEC91C4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4945618" y="5107762"/>
            <a:ext cx="1188528" cy="1232103"/>
          </a:xfrm>
          <a:prstGeom prst="rect">
            <a:avLst/>
          </a:prstGeom>
        </p:spPr>
      </p:pic>
      <p:sp>
        <p:nvSpPr>
          <p:cNvPr id="76" name="Suorakulmio 76">
            <a:extLst>
              <a:ext uri="{FF2B5EF4-FFF2-40B4-BE49-F238E27FC236}">
                <a16:creationId xmlns:a16="http://schemas.microsoft.com/office/drawing/2014/main" id="{7645064C-9ECF-878B-9078-3DB1DE6DE126}"/>
              </a:ext>
            </a:extLst>
          </p:cNvPr>
          <p:cNvSpPr/>
          <p:nvPr/>
        </p:nvSpPr>
        <p:spPr>
          <a:xfrm>
            <a:off x="4786939" y="4352695"/>
            <a:ext cx="1870089" cy="525901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solidFill>
                  <a:schemeClr val="bg1"/>
                </a:solidFill>
                <a:latin typeface="Open Sans"/>
                <a:ea typeface="Calibri Light"/>
                <a:cs typeface="Calibri Light"/>
              </a:rPr>
              <a:t>Liikevaihtomme on kasvanut 50% viimeisen 6 vuoden aikana.</a:t>
            </a:r>
          </a:p>
        </p:txBody>
      </p:sp>
      <p:sp>
        <p:nvSpPr>
          <p:cNvPr id="77" name="Suorakulmio 76">
            <a:extLst>
              <a:ext uri="{FF2B5EF4-FFF2-40B4-BE49-F238E27FC236}">
                <a16:creationId xmlns:a16="http://schemas.microsoft.com/office/drawing/2014/main" id="{DE5D8F86-9390-DC7E-9EE5-FF50FEACE339}"/>
              </a:ext>
            </a:extLst>
          </p:cNvPr>
          <p:cNvSpPr/>
          <p:nvPr/>
        </p:nvSpPr>
        <p:spPr>
          <a:xfrm>
            <a:off x="4697926" y="6549655"/>
            <a:ext cx="1989581" cy="837012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solidFill>
                  <a:schemeClr val="bg1"/>
                </a:solidFill>
                <a:latin typeface="Open Sans"/>
                <a:ea typeface="Calibri Light"/>
                <a:cs typeface="Calibri Light"/>
              </a:rPr>
              <a:t>Tarjoamme vuosittain työssäoppimismahdollisuuksia vähintään 10lle tulevaisuuden ammattilaiselle</a:t>
            </a:r>
          </a:p>
        </p:txBody>
      </p:sp>
      <p:sp>
        <p:nvSpPr>
          <p:cNvPr id="78" name="Suorakulmio 77">
            <a:extLst>
              <a:ext uri="{FF2B5EF4-FFF2-40B4-BE49-F238E27FC236}">
                <a16:creationId xmlns:a16="http://schemas.microsoft.com/office/drawing/2014/main" id="{EB6B4CEB-7D32-F96D-21D5-0A8DFEB749D0}"/>
              </a:ext>
            </a:extLst>
          </p:cNvPr>
          <p:cNvSpPr/>
          <p:nvPr/>
        </p:nvSpPr>
        <p:spPr>
          <a:xfrm>
            <a:off x="4765980" y="8667931"/>
            <a:ext cx="1989581" cy="68145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solidFill>
                  <a:schemeClr val="bg1"/>
                </a:solidFill>
                <a:latin typeface="Open Sans"/>
                <a:ea typeface="Calibri Light"/>
                <a:cs typeface="Calibri Light"/>
              </a:rPr>
              <a:t>Osallistamme henkilöstömme innovointiin ja palkitsemme kuukausittain parhaat ideat</a:t>
            </a:r>
          </a:p>
        </p:txBody>
      </p:sp>
      <p:sp>
        <p:nvSpPr>
          <p:cNvPr id="81" name="Suorakulmio: Pyöristetyt kulmat 24">
            <a:extLst>
              <a:ext uri="{FF2B5EF4-FFF2-40B4-BE49-F238E27FC236}">
                <a16:creationId xmlns:a16="http://schemas.microsoft.com/office/drawing/2014/main" id="{AC9EE47C-E7F7-3450-D8B1-51F9E62DA9C5}"/>
              </a:ext>
            </a:extLst>
          </p:cNvPr>
          <p:cNvSpPr/>
          <p:nvPr/>
        </p:nvSpPr>
        <p:spPr>
          <a:xfrm>
            <a:off x="196662" y="1895541"/>
            <a:ext cx="2095089" cy="7454015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60" tIns="29331" rIns="58660" bIns="29331" rtlCol="0" anchor="ctr"/>
          <a:lstStyle/>
          <a:p>
            <a:pPr marL="219975" indent="-219975" algn="ctr">
              <a:buAutoNum type="arabicPeriod"/>
            </a:pPr>
            <a:endParaRPr lang="fi-FI" sz="1154">
              <a:ea typeface="Calibri" panose="020F0502020204030204"/>
              <a:cs typeface="Calibri" panose="020F0502020204030204"/>
            </a:endParaRPr>
          </a:p>
        </p:txBody>
      </p:sp>
      <p:sp>
        <p:nvSpPr>
          <p:cNvPr id="96" name="Suorakulmio: Pyöristetyt kulmat 24">
            <a:extLst>
              <a:ext uri="{FF2B5EF4-FFF2-40B4-BE49-F238E27FC236}">
                <a16:creationId xmlns:a16="http://schemas.microsoft.com/office/drawing/2014/main" id="{CCBF8500-0179-C828-3411-FDF3FFF4786C}"/>
              </a:ext>
            </a:extLst>
          </p:cNvPr>
          <p:cNvSpPr/>
          <p:nvPr/>
        </p:nvSpPr>
        <p:spPr>
          <a:xfrm>
            <a:off x="1290103" y="6861400"/>
            <a:ext cx="1062363" cy="1062363"/>
          </a:xfrm>
          <a:prstGeom prst="roundRect">
            <a:avLst/>
          </a:prstGeom>
          <a:solidFill>
            <a:srgbClr val="4D9754">
              <a:alpha val="472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60" tIns="29331" rIns="58660" bIns="29331" rtlCol="0" anchor="ctr"/>
          <a:lstStyle/>
          <a:p>
            <a:pPr algn="ctr"/>
            <a:endParaRPr lang="fi-FI" sz="1154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2" name="Tekstiruutu 81">
            <a:extLst>
              <a:ext uri="{FF2B5EF4-FFF2-40B4-BE49-F238E27FC236}">
                <a16:creationId xmlns:a16="http://schemas.microsoft.com/office/drawing/2014/main" id="{CFCE3F35-597B-5CBC-1E3C-7094705F2B8F}"/>
              </a:ext>
            </a:extLst>
          </p:cNvPr>
          <p:cNvSpPr txBox="1"/>
          <p:nvPr/>
        </p:nvSpPr>
        <p:spPr>
          <a:xfrm>
            <a:off x="272927" y="2238776"/>
            <a:ext cx="2118402" cy="334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60" tIns="29331" rIns="58660" bIns="2933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089"/>
              </a:lnSpc>
            </a:pPr>
            <a:r>
              <a:rPr lang="fi-FI" sz="862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Tekojamme yhteisen ympäristömme hyväksi.</a:t>
            </a:r>
          </a:p>
        </p:txBody>
      </p:sp>
      <p:sp>
        <p:nvSpPr>
          <p:cNvPr id="103" name="Tekstiruutu 82">
            <a:extLst>
              <a:ext uri="{FF2B5EF4-FFF2-40B4-BE49-F238E27FC236}">
                <a16:creationId xmlns:a16="http://schemas.microsoft.com/office/drawing/2014/main" id="{02EC1F53-E659-17C8-08B8-8723A51102E3}"/>
              </a:ext>
            </a:extLst>
          </p:cNvPr>
          <p:cNvSpPr txBox="1"/>
          <p:nvPr/>
        </p:nvSpPr>
        <p:spPr>
          <a:xfrm>
            <a:off x="282534" y="1960121"/>
            <a:ext cx="2015468" cy="2592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60" tIns="29331" rIns="58660" bIns="2933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3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YMPÄRISTÖVASTUU</a:t>
            </a:r>
          </a:p>
        </p:txBody>
      </p:sp>
      <p:sp>
        <p:nvSpPr>
          <p:cNvPr id="148" name="Suorakulmio 76">
            <a:extLst>
              <a:ext uri="{FF2B5EF4-FFF2-40B4-BE49-F238E27FC236}">
                <a16:creationId xmlns:a16="http://schemas.microsoft.com/office/drawing/2014/main" id="{57231746-4B48-0AD7-1F0B-728370F491F4}"/>
              </a:ext>
            </a:extLst>
          </p:cNvPr>
          <p:cNvSpPr/>
          <p:nvPr/>
        </p:nvSpPr>
        <p:spPr>
          <a:xfrm>
            <a:off x="387731" y="4431591"/>
            <a:ext cx="1870089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solidFill>
                  <a:schemeClr val="bg1"/>
                </a:solidFill>
                <a:latin typeface="Open Sans"/>
                <a:ea typeface="Calibri Light"/>
                <a:cs typeface="Calibri Light"/>
              </a:rPr>
              <a:t>Kaikki siivousaineemme ovat ekologisia</a:t>
            </a:r>
          </a:p>
        </p:txBody>
      </p:sp>
      <p:pic>
        <p:nvPicPr>
          <p:cNvPr id="25" name="Kuva 9">
            <a:extLst>
              <a:ext uri="{FF2B5EF4-FFF2-40B4-BE49-F238E27FC236}">
                <a16:creationId xmlns:a16="http://schemas.microsoft.com/office/drawing/2014/main" id="{37B77D52-9F57-1B40-DA12-4AB5CD0FA82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660441" y="7339732"/>
            <a:ext cx="1328951" cy="1152600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7507FAA9-DA8A-1A7A-EF5D-6A36760B3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689084" y="4831207"/>
            <a:ext cx="1058939" cy="1564231"/>
          </a:xfrm>
          <a:prstGeom prst="rect">
            <a:avLst/>
          </a:prstGeom>
        </p:spPr>
      </p:pic>
      <p:pic>
        <p:nvPicPr>
          <p:cNvPr id="41" name="Kuva 6">
            <a:extLst>
              <a:ext uri="{FF2B5EF4-FFF2-40B4-BE49-F238E27FC236}">
                <a16:creationId xmlns:a16="http://schemas.microsoft.com/office/drawing/2014/main" id="{7630550C-005B-18D8-B10A-F0AE35BAC0B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632050" y="2562687"/>
            <a:ext cx="1117939" cy="1743679"/>
          </a:xfrm>
          <a:prstGeom prst="rect">
            <a:avLst/>
          </a:prstGeom>
        </p:spPr>
      </p:pic>
      <p:sp>
        <p:nvSpPr>
          <p:cNvPr id="5" name="Suorakulmio 76">
            <a:extLst>
              <a:ext uri="{FF2B5EF4-FFF2-40B4-BE49-F238E27FC236}">
                <a16:creationId xmlns:a16="http://schemas.microsoft.com/office/drawing/2014/main" id="{51958F62-AB7A-73BB-DC56-834B2F3DA148}"/>
              </a:ext>
            </a:extLst>
          </p:cNvPr>
          <p:cNvSpPr/>
          <p:nvPr/>
        </p:nvSpPr>
        <p:spPr>
          <a:xfrm>
            <a:off x="337656" y="6608938"/>
            <a:ext cx="2070137" cy="525901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solidFill>
                  <a:schemeClr val="bg1"/>
                </a:solidFill>
                <a:latin typeface="Open Sans"/>
                <a:ea typeface="Calibri Light"/>
                <a:cs typeface="Calibri Light"/>
              </a:rPr>
              <a:t>Koko liikevaihdostamme 2% lahjoitamme vuosittain Naalien suojeluun</a:t>
            </a:r>
          </a:p>
        </p:txBody>
      </p:sp>
      <p:sp>
        <p:nvSpPr>
          <p:cNvPr id="71" name="Suorakulmio 76">
            <a:extLst>
              <a:ext uri="{FF2B5EF4-FFF2-40B4-BE49-F238E27FC236}">
                <a16:creationId xmlns:a16="http://schemas.microsoft.com/office/drawing/2014/main" id="{BBC54A88-05F8-CFFC-53B6-8F505348A17E}"/>
              </a:ext>
            </a:extLst>
          </p:cNvPr>
          <p:cNvSpPr/>
          <p:nvPr/>
        </p:nvSpPr>
        <p:spPr>
          <a:xfrm>
            <a:off x="350365" y="8549858"/>
            <a:ext cx="2070137" cy="525901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solidFill>
                  <a:schemeClr val="bg1"/>
                </a:solidFill>
                <a:latin typeface="Open Sans"/>
                <a:ea typeface="Calibri Light"/>
                <a:cs typeface="Calibri Light"/>
              </a:rPr>
              <a:t>Hotellimme toimii 70% aurinkoenergialla ja loput 30% tuulienergialla</a:t>
            </a:r>
          </a:p>
        </p:txBody>
      </p:sp>
    </p:spTree>
    <p:extLst>
      <p:ext uri="{BB962C8B-B14F-4D97-AF65-F5344CB8AC3E}">
        <p14:creationId xmlns:p14="http://schemas.microsoft.com/office/powerpoint/2010/main" val="1272513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334601-66CF-2A10-431C-F3B1F62AB2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805" y="71738"/>
            <a:ext cx="7004064" cy="991441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68"/>
          </a:p>
        </p:txBody>
      </p:sp>
      <p:sp>
        <p:nvSpPr>
          <p:cNvPr id="110" name="Tekstiruutu 130">
            <a:extLst>
              <a:ext uri="{FF2B5EF4-FFF2-40B4-BE49-F238E27FC236}">
                <a16:creationId xmlns:a16="http://schemas.microsoft.com/office/drawing/2014/main" id="{AAB7854D-6F5B-0B32-A5A1-9746525C1AF1}"/>
              </a:ext>
            </a:extLst>
          </p:cNvPr>
          <p:cNvSpPr txBox="1"/>
          <p:nvPr/>
        </p:nvSpPr>
        <p:spPr>
          <a:xfrm>
            <a:off x="744228" y="642271"/>
            <a:ext cx="5369543" cy="982565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PUHTAUSPALVELUT OY</a:t>
            </a:r>
            <a:br>
              <a:rPr lang="fi-FI" sz="2889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VASTUULLISUUSTEKOMME</a:t>
            </a:r>
          </a:p>
        </p:txBody>
      </p:sp>
      <p:sp>
        <p:nvSpPr>
          <p:cNvPr id="86" name="Suorakulmio 76">
            <a:extLst>
              <a:ext uri="{FF2B5EF4-FFF2-40B4-BE49-F238E27FC236}">
                <a16:creationId xmlns:a16="http://schemas.microsoft.com/office/drawing/2014/main" id="{4435852F-506E-FAE0-E2B5-F693B075668D}"/>
              </a:ext>
            </a:extLst>
          </p:cNvPr>
          <p:cNvSpPr/>
          <p:nvPr/>
        </p:nvSpPr>
        <p:spPr>
          <a:xfrm>
            <a:off x="5598871" y="3325007"/>
            <a:ext cx="1870089" cy="214790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 </a:t>
            </a:r>
          </a:p>
        </p:txBody>
      </p:sp>
      <p:sp>
        <p:nvSpPr>
          <p:cNvPr id="13" name="Tekstiruutu 130">
            <a:extLst>
              <a:ext uri="{FF2B5EF4-FFF2-40B4-BE49-F238E27FC236}">
                <a16:creationId xmlns:a16="http://schemas.microsoft.com/office/drawing/2014/main" id="{09C435AA-2215-B84D-FF4A-15CE842AFB6A}"/>
              </a:ext>
            </a:extLst>
          </p:cNvPr>
          <p:cNvSpPr txBox="1"/>
          <p:nvPr/>
        </p:nvSpPr>
        <p:spPr>
          <a:xfrm>
            <a:off x="0" y="8212793"/>
            <a:ext cx="7004064" cy="797899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Käytämme vain ympäristöystävällisiä pesuaineita toiminnassamme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4ADCF5-B9DD-6BE8-E719-DD1DB6645E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56" y="2259986"/>
            <a:ext cx="4776288" cy="53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32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334601-66CF-2A10-431C-F3B1F62AB2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805" y="71738"/>
            <a:ext cx="7004064" cy="991441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68"/>
          </a:p>
        </p:txBody>
      </p:sp>
      <p:sp>
        <p:nvSpPr>
          <p:cNvPr id="110" name="Tekstiruutu 130">
            <a:extLst>
              <a:ext uri="{FF2B5EF4-FFF2-40B4-BE49-F238E27FC236}">
                <a16:creationId xmlns:a16="http://schemas.microsoft.com/office/drawing/2014/main" id="{AAB7854D-6F5B-0B32-A5A1-9746525C1AF1}"/>
              </a:ext>
            </a:extLst>
          </p:cNvPr>
          <p:cNvSpPr txBox="1"/>
          <p:nvPr/>
        </p:nvSpPr>
        <p:spPr>
          <a:xfrm>
            <a:off x="744228" y="642271"/>
            <a:ext cx="5369543" cy="982565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3600" b="1">
                <a:solidFill>
                  <a:srgbClr val="CDCD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RUOKARAVINTOLA </a:t>
            </a:r>
            <a:br>
              <a:rPr lang="fi-FI" sz="2889" b="1">
                <a:solidFill>
                  <a:srgbClr val="CDCD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2400" b="1">
                <a:solidFill>
                  <a:srgbClr val="CDCD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VASTUULLISUUSTEKOMME</a:t>
            </a:r>
          </a:p>
        </p:txBody>
      </p:sp>
      <p:sp>
        <p:nvSpPr>
          <p:cNvPr id="86" name="Suorakulmio 76">
            <a:extLst>
              <a:ext uri="{FF2B5EF4-FFF2-40B4-BE49-F238E27FC236}">
                <a16:creationId xmlns:a16="http://schemas.microsoft.com/office/drawing/2014/main" id="{4435852F-506E-FAE0-E2B5-F693B075668D}"/>
              </a:ext>
            </a:extLst>
          </p:cNvPr>
          <p:cNvSpPr/>
          <p:nvPr/>
        </p:nvSpPr>
        <p:spPr>
          <a:xfrm>
            <a:off x="5598871" y="3325007"/>
            <a:ext cx="1870089" cy="214790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 </a:t>
            </a:r>
          </a:p>
        </p:txBody>
      </p:sp>
      <p:sp>
        <p:nvSpPr>
          <p:cNvPr id="13" name="Tekstiruutu 130">
            <a:extLst>
              <a:ext uri="{FF2B5EF4-FFF2-40B4-BE49-F238E27FC236}">
                <a16:creationId xmlns:a16="http://schemas.microsoft.com/office/drawing/2014/main" id="{09C435AA-2215-B84D-FF4A-15CE842AFB6A}"/>
              </a:ext>
            </a:extLst>
          </p:cNvPr>
          <p:cNvSpPr txBox="1"/>
          <p:nvPr/>
        </p:nvSpPr>
        <p:spPr>
          <a:xfrm>
            <a:off x="50800" y="8572459"/>
            <a:ext cx="7004064" cy="797899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2400" b="1">
                <a:solidFill>
                  <a:srgbClr val="CDCD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Ravintolamme kaikki energia tuotetaan 100% aurinkoenergialla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2F789FB-5E18-9DE0-A993-E0B4E6E11CD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8" y="2637904"/>
            <a:ext cx="5617209" cy="49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63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334601-66CF-2A10-431C-F3B1F62AB2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805" y="71738"/>
            <a:ext cx="7004064" cy="991441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68"/>
          </a:p>
        </p:txBody>
      </p:sp>
      <p:sp>
        <p:nvSpPr>
          <p:cNvPr id="110" name="Tekstiruutu 130">
            <a:extLst>
              <a:ext uri="{FF2B5EF4-FFF2-40B4-BE49-F238E27FC236}">
                <a16:creationId xmlns:a16="http://schemas.microsoft.com/office/drawing/2014/main" id="{AAB7854D-6F5B-0B32-A5A1-9746525C1AF1}"/>
              </a:ext>
            </a:extLst>
          </p:cNvPr>
          <p:cNvSpPr txBox="1"/>
          <p:nvPr/>
        </p:nvSpPr>
        <p:spPr>
          <a:xfrm>
            <a:off x="744228" y="642271"/>
            <a:ext cx="5369543" cy="982565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3600" b="1">
                <a:solidFill>
                  <a:srgbClr val="CDCD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HUONEKALUTEHDAS </a:t>
            </a:r>
            <a:br>
              <a:rPr lang="fi-FI" sz="2889" b="1">
                <a:solidFill>
                  <a:srgbClr val="CDCD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2400" b="1">
                <a:solidFill>
                  <a:srgbClr val="CDCD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VASTUULLISUUSTEKOMME</a:t>
            </a:r>
          </a:p>
        </p:txBody>
      </p:sp>
      <p:sp>
        <p:nvSpPr>
          <p:cNvPr id="86" name="Suorakulmio 76">
            <a:extLst>
              <a:ext uri="{FF2B5EF4-FFF2-40B4-BE49-F238E27FC236}">
                <a16:creationId xmlns:a16="http://schemas.microsoft.com/office/drawing/2014/main" id="{4435852F-506E-FAE0-E2B5-F693B075668D}"/>
              </a:ext>
            </a:extLst>
          </p:cNvPr>
          <p:cNvSpPr/>
          <p:nvPr/>
        </p:nvSpPr>
        <p:spPr>
          <a:xfrm>
            <a:off x="5598871" y="3325007"/>
            <a:ext cx="1870089" cy="214790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 </a:t>
            </a:r>
          </a:p>
        </p:txBody>
      </p:sp>
      <p:sp>
        <p:nvSpPr>
          <p:cNvPr id="13" name="Tekstiruutu 130">
            <a:extLst>
              <a:ext uri="{FF2B5EF4-FFF2-40B4-BE49-F238E27FC236}">
                <a16:creationId xmlns:a16="http://schemas.microsoft.com/office/drawing/2014/main" id="{09C435AA-2215-B84D-FF4A-15CE842AFB6A}"/>
              </a:ext>
            </a:extLst>
          </p:cNvPr>
          <p:cNvSpPr txBox="1"/>
          <p:nvPr/>
        </p:nvSpPr>
        <p:spPr>
          <a:xfrm>
            <a:off x="-114805" y="8189441"/>
            <a:ext cx="7004064" cy="1536562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2400" b="1">
                <a:solidFill>
                  <a:srgbClr val="CDCD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Pidämme erityistä huolta yksilöllisistä </a:t>
            </a:r>
          </a:p>
          <a:p>
            <a:pPr algn="ctr"/>
            <a:r>
              <a:rPr lang="fi-FI" sz="2400" b="1">
                <a:solidFill>
                  <a:srgbClr val="CDCD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Turvallisuustarpeista ja tarjoamme päivittäin työvaatteiden pesun ja tarkistuksen.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88CC150-A41B-2743-0839-A5273F8C7D6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2" y="2136642"/>
            <a:ext cx="5632715" cy="56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78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F4FEBC9-D8BB-A3F0-0CCF-760D46298488}"/>
              </a:ext>
            </a:extLst>
          </p:cNvPr>
          <p:cNvSpPr/>
          <p:nvPr/>
        </p:nvSpPr>
        <p:spPr>
          <a:xfrm>
            <a:off x="0" y="0"/>
            <a:ext cx="6858000" cy="990599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395"/>
          </a:p>
        </p:txBody>
      </p:sp>
      <p:sp>
        <p:nvSpPr>
          <p:cNvPr id="5" name="Tekstiruutu 2">
            <a:extLst>
              <a:ext uri="{FF2B5EF4-FFF2-40B4-BE49-F238E27FC236}">
                <a16:creationId xmlns:a16="http://schemas.microsoft.com/office/drawing/2014/main" id="{1D84C954-9002-15CA-EFB2-D473FDB8B838}"/>
              </a:ext>
            </a:extLst>
          </p:cNvPr>
          <p:cNvSpPr txBox="1"/>
          <p:nvPr/>
        </p:nvSpPr>
        <p:spPr>
          <a:xfrm>
            <a:off x="785533" y="313708"/>
            <a:ext cx="5434275" cy="647201"/>
          </a:xfrm>
          <a:prstGeom prst="rect">
            <a:avLst/>
          </a:prstGeom>
          <a:noFill/>
        </p:spPr>
        <p:txBody>
          <a:bodyPr wrap="square" lIns="31343" tIns="15671" rIns="31343" bIns="15671" rtlCol="0" anchor="t">
            <a:spAutoFit/>
          </a:bodyPr>
          <a:lstStyle/>
          <a:p>
            <a:r>
              <a:rPr lang="fi-FI" sz="4000" b="1">
                <a:solidFill>
                  <a:srgbClr val="F2F2F2"/>
                </a:solidFill>
                <a:latin typeface="Calibri"/>
                <a:cs typeface="Calibri Light"/>
              </a:rPr>
              <a:t>ASENNUSYRITYS SUOMI</a:t>
            </a:r>
            <a:endParaRPr lang="fi-FI" sz="4000">
              <a:latin typeface="Calibri"/>
              <a:cs typeface="Calibri"/>
            </a:endParaRPr>
          </a:p>
        </p:txBody>
      </p:sp>
      <p:sp>
        <p:nvSpPr>
          <p:cNvPr id="6" name="Suorakulmio: Pyöristetyt kulmat 8">
            <a:extLst>
              <a:ext uri="{FF2B5EF4-FFF2-40B4-BE49-F238E27FC236}">
                <a16:creationId xmlns:a16="http://schemas.microsoft.com/office/drawing/2014/main" id="{58F14464-D13E-569D-5988-A8FAEFEF751B}"/>
              </a:ext>
            </a:extLst>
          </p:cNvPr>
          <p:cNvSpPr/>
          <p:nvPr/>
        </p:nvSpPr>
        <p:spPr>
          <a:xfrm rot="10800000">
            <a:off x="371475" y="1322682"/>
            <a:ext cx="2891548" cy="3381299"/>
          </a:xfrm>
          <a:custGeom>
            <a:avLst/>
            <a:gdLst>
              <a:gd name="connsiteX0" fmla="*/ 0 w 2002690"/>
              <a:gd name="connsiteY0" fmla="*/ 333788 h 2295768"/>
              <a:gd name="connsiteX1" fmla="*/ 333788 w 2002690"/>
              <a:gd name="connsiteY1" fmla="*/ 0 h 2295768"/>
              <a:gd name="connsiteX2" fmla="*/ 1668902 w 2002690"/>
              <a:gd name="connsiteY2" fmla="*/ 0 h 2295768"/>
              <a:gd name="connsiteX3" fmla="*/ 2002690 w 2002690"/>
              <a:gd name="connsiteY3" fmla="*/ 333788 h 2295768"/>
              <a:gd name="connsiteX4" fmla="*/ 2002690 w 2002690"/>
              <a:gd name="connsiteY4" fmla="*/ 1961980 h 2295768"/>
              <a:gd name="connsiteX5" fmla="*/ 1668902 w 2002690"/>
              <a:gd name="connsiteY5" fmla="*/ 2295768 h 2295768"/>
              <a:gd name="connsiteX6" fmla="*/ 333788 w 2002690"/>
              <a:gd name="connsiteY6" fmla="*/ 2295768 h 2295768"/>
              <a:gd name="connsiteX7" fmla="*/ 0 w 2002690"/>
              <a:gd name="connsiteY7" fmla="*/ 1961980 h 2295768"/>
              <a:gd name="connsiteX8" fmla="*/ 0 w 2002690"/>
              <a:gd name="connsiteY8" fmla="*/ 333788 h 229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2690" h="2295768" fill="none" extrusionOk="0">
                <a:moveTo>
                  <a:pt x="0" y="333788"/>
                </a:moveTo>
                <a:cubicBezTo>
                  <a:pt x="-31681" y="140244"/>
                  <a:pt x="161425" y="5579"/>
                  <a:pt x="333788" y="0"/>
                </a:cubicBezTo>
                <a:cubicBezTo>
                  <a:pt x="898111" y="-36899"/>
                  <a:pt x="1175962" y="-85447"/>
                  <a:pt x="1668902" y="0"/>
                </a:cubicBezTo>
                <a:cubicBezTo>
                  <a:pt x="1855082" y="33882"/>
                  <a:pt x="1983118" y="167560"/>
                  <a:pt x="2002690" y="333788"/>
                </a:cubicBezTo>
                <a:cubicBezTo>
                  <a:pt x="2076196" y="557991"/>
                  <a:pt x="1946456" y="1526917"/>
                  <a:pt x="2002690" y="1961980"/>
                </a:cubicBezTo>
                <a:cubicBezTo>
                  <a:pt x="2003740" y="2143348"/>
                  <a:pt x="1870905" y="2326691"/>
                  <a:pt x="1668902" y="2295768"/>
                </a:cubicBezTo>
                <a:cubicBezTo>
                  <a:pt x="1352793" y="2398009"/>
                  <a:pt x="481741" y="2312619"/>
                  <a:pt x="333788" y="2295768"/>
                </a:cubicBezTo>
                <a:cubicBezTo>
                  <a:pt x="149354" y="2315432"/>
                  <a:pt x="-17035" y="2132313"/>
                  <a:pt x="0" y="1961980"/>
                </a:cubicBezTo>
                <a:cubicBezTo>
                  <a:pt x="-65189" y="1751170"/>
                  <a:pt x="55158" y="670404"/>
                  <a:pt x="0" y="333788"/>
                </a:cubicBezTo>
                <a:close/>
              </a:path>
              <a:path w="2002690" h="2295768" stroke="0" extrusionOk="0">
                <a:moveTo>
                  <a:pt x="0" y="333788"/>
                </a:moveTo>
                <a:cubicBezTo>
                  <a:pt x="-7745" y="125130"/>
                  <a:pt x="131767" y="1522"/>
                  <a:pt x="333788" y="0"/>
                </a:cubicBezTo>
                <a:cubicBezTo>
                  <a:pt x="612309" y="38422"/>
                  <a:pt x="1190451" y="-25323"/>
                  <a:pt x="1668902" y="0"/>
                </a:cubicBezTo>
                <a:cubicBezTo>
                  <a:pt x="1854666" y="2397"/>
                  <a:pt x="2023384" y="155019"/>
                  <a:pt x="2002690" y="333788"/>
                </a:cubicBezTo>
                <a:cubicBezTo>
                  <a:pt x="2052774" y="499919"/>
                  <a:pt x="2074027" y="1201149"/>
                  <a:pt x="2002690" y="1961980"/>
                </a:cubicBezTo>
                <a:cubicBezTo>
                  <a:pt x="1996629" y="2138535"/>
                  <a:pt x="1826151" y="2271497"/>
                  <a:pt x="1668902" y="2295768"/>
                </a:cubicBezTo>
                <a:cubicBezTo>
                  <a:pt x="1171665" y="2279004"/>
                  <a:pt x="490188" y="2288730"/>
                  <a:pt x="333788" y="2295768"/>
                </a:cubicBezTo>
                <a:cubicBezTo>
                  <a:pt x="140465" y="2299497"/>
                  <a:pt x="1943" y="2142452"/>
                  <a:pt x="0" y="1961980"/>
                </a:cubicBezTo>
                <a:cubicBezTo>
                  <a:pt x="25970" y="1345503"/>
                  <a:pt x="56094" y="603623"/>
                  <a:pt x="0" y="333788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8575">
            <a:noFill/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17"/>
          </a:p>
        </p:txBody>
      </p:sp>
      <p:sp>
        <p:nvSpPr>
          <p:cNvPr id="7" name="Suorakulmio: Pyöristetyt kulmat 13">
            <a:extLst>
              <a:ext uri="{FF2B5EF4-FFF2-40B4-BE49-F238E27FC236}">
                <a16:creationId xmlns:a16="http://schemas.microsoft.com/office/drawing/2014/main" id="{54F6ECA8-191B-3CA9-4178-B8C4D9918F70}"/>
              </a:ext>
            </a:extLst>
          </p:cNvPr>
          <p:cNvSpPr/>
          <p:nvPr/>
        </p:nvSpPr>
        <p:spPr>
          <a:xfrm>
            <a:off x="3532810" y="1345547"/>
            <a:ext cx="3055404" cy="3351906"/>
          </a:xfrm>
          <a:custGeom>
            <a:avLst/>
            <a:gdLst>
              <a:gd name="connsiteX0" fmla="*/ 0 w 2002690"/>
              <a:gd name="connsiteY0" fmla="*/ 333788 h 2295768"/>
              <a:gd name="connsiteX1" fmla="*/ 333788 w 2002690"/>
              <a:gd name="connsiteY1" fmla="*/ 0 h 2295768"/>
              <a:gd name="connsiteX2" fmla="*/ 1668902 w 2002690"/>
              <a:gd name="connsiteY2" fmla="*/ 0 h 2295768"/>
              <a:gd name="connsiteX3" fmla="*/ 2002690 w 2002690"/>
              <a:gd name="connsiteY3" fmla="*/ 333788 h 2295768"/>
              <a:gd name="connsiteX4" fmla="*/ 2002690 w 2002690"/>
              <a:gd name="connsiteY4" fmla="*/ 1961980 h 2295768"/>
              <a:gd name="connsiteX5" fmla="*/ 1668902 w 2002690"/>
              <a:gd name="connsiteY5" fmla="*/ 2295768 h 2295768"/>
              <a:gd name="connsiteX6" fmla="*/ 333788 w 2002690"/>
              <a:gd name="connsiteY6" fmla="*/ 2295768 h 2295768"/>
              <a:gd name="connsiteX7" fmla="*/ 0 w 2002690"/>
              <a:gd name="connsiteY7" fmla="*/ 1961980 h 2295768"/>
              <a:gd name="connsiteX8" fmla="*/ 0 w 2002690"/>
              <a:gd name="connsiteY8" fmla="*/ 333788 h 229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2690" h="2295768" fill="none" extrusionOk="0">
                <a:moveTo>
                  <a:pt x="0" y="333788"/>
                </a:moveTo>
                <a:cubicBezTo>
                  <a:pt x="-31681" y="140244"/>
                  <a:pt x="161425" y="5579"/>
                  <a:pt x="333788" y="0"/>
                </a:cubicBezTo>
                <a:cubicBezTo>
                  <a:pt x="898111" y="-36899"/>
                  <a:pt x="1175962" y="-85447"/>
                  <a:pt x="1668902" y="0"/>
                </a:cubicBezTo>
                <a:cubicBezTo>
                  <a:pt x="1855082" y="33882"/>
                  <a:pt x="1983118" y="167560"/>
                  <a:pt x="2002690" y="333788"/>
                </a:cubicBezTo>
                <a:cubicBezTo>
                  <a:pt x="2076196" y="557991"/>
                  <a:pt x="1946456" y="1526917"/>
                  <a:pt x="2002690" y="1961980"/>
                </a:cubicBezTo>
                <a:cubicBezTo>
                  <a:pt x="2003740" y="2143348"/>
                  <a:pt x="1870905" y="2326691"/>
                  <a:pt x="1668902" y="2295768"/>
                </a:cubicBezTo>
                <a:cubicBezTo>
                  <a:pt x="1352793" y="2398009"/>
                  <a:pt x="481741" y="2312619"/>
                  <a:pt x="333788" y="2295768"/>
                </a:cubicBezTo>
                <a:cubicBezTo>
                  <a:pt x="149354" y="2315432"/>
                  <a:pt x="-17035" y="2132313"/>
                  <a:pt x="0" y="1961980"/>
                </a:cubicBezTo>
                <a:cubicBezTo>
                  <a:pt x="-65189" y="1751170"/>
                  <a:pt x="55158" y="670404"/>
                  <a:pt x="0" y="333788"/>
                </a:cubicBezTo>
                <a:close/>
              </a:path>
              <a:path w="2002690" h="2295768" stroke="0" extrusionOk="0">
                <a:moveTo>
                  <a:pt x="0" y="333788"/>
                </a:moveTo>
                <a:cubicBezTo>
                  <a:pt x="-7745" y="125130"/>
                  <a:pt x="131767" y="1522"/>
                  <a:pt x="333788" y="0"/>
                </a:cubicBezTo>
                <a:cubicBezTo>
                  <a:pt x="612309" y="38422"/>
                  <a:pt x="1190451" y="-25323"/>
                  <a:pt x="1668902" y="0"/>
                </a:cubicBezTo>
                <a:cubicBezTo>
                  <a:pt x="1854666" y="2397"/>
                  <a:pt x="2023384" y="155019"/>
                  <a:pt x="2002690" y="333788"/>
                </a:cubicBezTo>
                <a:cubicBezTo>
                  <a:pt x="2052774" y="499919"/>
                  <a:pt x="2074027" y="1201149"/>
                  <a:pt x="2002690" y="1961980"/>
                </a:cubicBezTo>
                <a:cubicBezTo>
                  <a:pt x="1996629" y="2138535"/>
                  <a:pt x="1826151" y="2271497"/>
                  <a:pt x="1668902" y="2295768"/>
                </a:cubicBezTo>
                <a:cubicBezTo>
                  <a:pt x="1171665" y="2279004"/>
                  <a:pt x="490188" y="2288730"/>
                  <a:pt x="333788" y="2295768"/>
                </a:cubicBezTo>
                <a:cubicBezTo>
                  <a:pt x="140465" y="2299497"/>
                  <a:pt x="1943" y="2142452"/>
                  <a:pt x="0" y="1961980"/>
                </a:cubicBezTo>
                <a:cubicBezTo>
                  <a:pt x="25970" y="1345503"/>
                  <a:pt x="56094" y="603623"/>
                  <a:pt x="0" y="333788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8575">
            <a:noFill/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17"/>
          </a:p>
        </p:txBody>
      </p:sp>
      <p:sp>
        <p:nvSpPr>
          <p:cNvPr id="8" name="Suorakulmio: Pyöristetyt kulmat 14">
            <a:extLst>
              <a:ext uri="{FF2B5EF4-FFF2-40B4-BE49-F238E27FC236}">
                <a16:creationId xmlns:a16="http://schemas.microsoft.com/office/drawing/2014/main" id="{0E02AD3E-B326-AE0C-BDEE-00290E66E22F}"/>
              </a:ext>
            </a:extLst>
          </p:cNvPr>
          <p:cNvSpPr/>
          <p:nvPr/>
        </p:nvSpPr>
        <p:spPr>
          <a:xfrm>
            <a:off x="371475" y="4991654"/>
            <a:ext cx="2923581" cy="3675760"/>
          </a:xfrm>
          <a:custGeom>
            <a:avLst/>
            <a:gdLst>
              <a:gd name="connsiteX0" fmla="*/ 0 w 2002690"/>
              <a:gd name="connsiteY0" fmla="*/ 333788 h 2295768"/>
              <a:gd name="connsiteX1" fmla="*/ 333788 w 2002690"/>
              <a:gd name="connsiteY1" fmla="*/ 0 h 2295768"/>
              <a:gd name="connsiteX2" fmla="*/ 1668902 w 2002690"/>
              <a:gd name="connsiteY2" fmla="*/ 0 h 2295768"/>
              <a:gd name="connsiteX3" fmla="*/ 2002690 w 2002690"/>
              <a:gd name="connsiteY3" fmla="*/ 333788 h 2295768"/>
              <a:gd name="connsiteX4" fmla="*/ 2002690 w 2002690"/>
              <a:gd name="connsiteY4" fmla="*/ 1961980 h 2295768"/>
              <a:gd name="connsiteX5" fmla="*/ 1668902 w 2002690"/>
              <a:gd name="connsiteY5" fmla="*/ 2295768 h 2295768"/>
              <a:gd name="connsiteX6" fmla="*/ 333788 w 2002690"/>
              <a:gd name="connsiteY6" fmla="*/ 2295768 h 2295768"/>
              <a:gd name="connsiteX7" fmla="*/ 0 w 2002690"/>
              <a:gd name="connsiteY7" fmla="*/ 1961980 h 2295768"/>
              <a:gd name="connsiteX8" fmla="*/ 0 w 2002690"/>
              <a:gd name="connsiteY8" fmla="*/ 333788 h 229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2690" h="2295768" fill="none" extrusionOk="0">
                <a:moveTo>
                  <a:pt x="0" y="333788"/>
                </a:moveTo>
                <a:cubicBezTo>
                  <a:pt x="-31681" y="140244"/>
                  <a:pt x="161425" y="5579"/>
                  <a:pt x="333788" y="0"/>
                </a:cubicBezTo>
                <a:cubicBezTo>
                  <a:pt x="898111" y="-36899"/>
                  <a:pt x="1175962" y="-85447"/>
                  <a:pt x="1668902" y="0"/>
                </a:cubicBezTo>
                <a:cubicBezTo>
                  <a:pt x="1855082" y="33882"/>
                  <a:pt x="1983118" y="167560"/>
                  <a:pt x="2002690" y="333788"/>
                </a:cubicBezTo>
                <a:cubicBezTo>
                  <a:pt x="2076196" y="557991"/>
                  <a:pt x="1946456" y="1526917"/>
                  <a:pt x="2002690" y="1961980"/>
                </a:cubicBezTo>
                <a:cubicBezTo>
                  <a:pt x="2003740" y="2143348"/>
                  <a:pt x="1870905" y="2326691"/>
                  <a:pt x="1668902" y="2295768"/>
                </a:cubicBezTo>
                <a:cubicBezTo>
                  <a:pt x="1352793" y="2398009"/>
                  <a:pt x="481741" y="2312619"/>
                  <a:pt x="333788" y="2295768"/>
                </a:cubicBezTo>
                <a:cubicBezTo>
                  <a:pt x="149354" y="2315432"/>
                  <a:pt x="-17035" y="2132313"/>
                  <a:pt x="0" y="1961980"/>
                </a:cubicBezTo>
                <a:cubicBezTo>
                  <a:pt x="-65189" y="1751170"/>
                  <a:pt x="55158" y="670404"/>
                  <a:pt x="0" y="333788"/>
                </a:cubicBezTo>
                <a:close/>
              </a:path>
              <a:path w="2002690" h="2295768" stroke="0" extrusionOk="0">
                <a:moveTo>
                  <a:pt x="0" y="333788"/>
                </a:moveTo>
                <a:cubicBezTo>
                  <a:pt x="-7745" y="125130"/>
                  <a:pt x="131767" y="1522"/>
                  <a:pt x="333788" y="0"/>
                </a:cubicBezTo>
                <a:cubicBezTo>
                  <a:pt x="612309" y="38422"/>
                  <a:pt x="1190451" y="-25323"/>
                  <a:pt x="1668902" y="0"/>
                </a:cubicBezTo>
                <a:cubicBezTo>
                  <a:pt x="1854666" y="2397"/>
                  <a:pt x="2023384" y="155019"/>
                  <a:pt x="2002690" y="333788"/>
                </a:cubicBezTo>
                <a:cubicBezTo>
                  <a:pt x="2052774" y="499919"/>
                  <a:pt x="2074027" y="1201149"/>
                  <a:pt x="2002690" y="1961980"/>
                </a:cubicBezTo>
                <a:cubicBezTo>
                  <a:pt x="1996629" y="2138535"/>
                  <a:pt x="1826151" y="2271497"/>
                  <a:pt x="1668902" y="2295768"/>
                </a:cubicBezTo>
                <a:cubicBezTo>
                  <a:pt x="1171665" y="2279004"/>
                  <a:pt x="490188" y="2288730"/>
                  <a:pt x="333788" y="2295768"/>
                </a:cubicBezTo>
                <a:cubicBezTo>
                  <a:pt x="140465" y="2299497"/>
                  <a:pt x="1943" y="2142452"/>
                  <a:pt x="0" y="1961980"/>
                </a:cubicBezTo>
                <a:cubicBezTo>
                  <a:pt x="25970" y="1345503"/>
                  <a:pt x="56094" y="603623"/>
                  <a:pt x="0" y="333788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8575">
            <a:noFill/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17"/>
          </a:p>
        </p:txBody>
      </p:sp>
      <p:sp>
        <p:nvSpPr>
          <p:cNvPr id="9" name="Suorakulmio: Pyöristetyt kulmat 15">
            <a:extLst>
              <a:ext uri="{FF2B5EF4-FFF2-40B4-BE49-F238E27FC236}">
                <a16:creationId xmlns:a16="http://schemas.microsoft.com/office/drawing/2014/main" id="{1F8BB3C0-889C-1E77-384F-F9A90641A111}"/>
              </a:ext>
            </a:extLst>
          </p:cNvPr>
          <p:cNvSpPr/>
          <p:nvPr/>
        </p:nvSpPr>
        <p:spPr>
          <a:xfrm>
            <a:off x="3469185" y="4869090"/>
            <a:ext cx="3119029" cy="3798324"/>
          </a:xfrm>
          <a:custGeom>
            <a:avLst/>
            <a:gdLst>
              <a:gd name="connsiteX0" fmla="*/ 0 w 2002690"/>
              <a:gd name="connsiteY0" fmla="*/ 333788 h 2295768"/>
              <a:gd name="connsiteX1" fmla="*/ 333788 w 2002690"/>
              <a:gd name="connsiteY1" fmla="*/ 0 h 2295768"/>
              <a:gd name="connsiteX2" fmla="*/ 1668902 w 2002690"/>
              <a:gd name="connsiteY2" fmla="*/ 0 h 2295768"/>
              <a:gd name="connsiteX3" fmla="*/ 2002690 w 2002690"/>
              <a:gd name="connsiteY3" fmla="*/ 333788 h 2295768"/>
              <a:gd name="connsiteX4" fmla="*/ 2002690 w 2002690"/>
              <a:gd name="connsiteY4" fmla="*/ 1961980 h 2295768"/>
              <a:gd name="connsiteX5" fmla="*/ 1668902 w 2002690"/>
              <a:gd name="connsiteY5" fmla="*/ 2295768 h 2295768"/>
              <a:gd name="connsiteX6" fmla="*/ 333788 w 2002690"/>
              <a:gd name="connsiteY6" fmla="*/ 2295768 h 2295768"/>
              <a:gd name="connsiteX7" fmla="*/ 0 w 2002690"/>
              <a:gd name="connsiteY7" fmla="*/ 1961980 h 2295768"/>
              <a:gd name="connsiteX8" fmla="*/ 0 w 2002690"/>
              <a:gd name="connsiteY8" fmla="*/ 333788 h 229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2690" h="2295768" fill="none" extrusionOk="0">
                <a:moveTo>
                  <a:pt x="0" y="333788"/>
                </a:moveTo>
                <a:cubicBezTo>
                  <a:pt x="-31681" y="140244"/>
                  <a:pt x="161425" y="5579"/>
                  <a:pt x="333788" y="0"/>
                </a:cubicBezTo>
                <a:cubicBezTo>
                  <a:pt x="898111" y="-36899"/>
                  <a:pt x="1175962" y="-85447"/>
                  <a:pt x="1668902" y="0"/>
                </a:cubicBezTo>
                <a:cubicBezTo>
                  <a:pt x="1855082" y="33882"/>
                  <a:pt x="1983118" y="167560"/>
                  <a:pt x="2002690" y="333788"/>
                </a:cubicBezTo>
                <a:cubicBezTo>
                  <a:pt x="2076196" y="557991"/>
                  <a:pt x="1946456" y="1526917"/>
                  <a:pt x="2002690" y="1961980"/>
                </a:cubicBezTo>
                <a:cubicBezTo>
                  <a:pt x="2003740" y="2143348"/>
                  <a:pt x="1870905" y="2326691"/>
                  <a:pt x="1668902" y="2295768"/>
                </a:cubicBezTo>
                <a:cubicBezTo>
                  <a:pt x="1352793" y="2398009"/>
                  <a:pt x="481741" y="2312619"/>
                  <a:pt x="333788" y="2295768"/>
                </a:cubicBezTo>
                <a:cubicBezTo>
                  <a:pt x="149354" y="2315432"/>
                  <a:pt x="-17035" y="2132313"/>
                  <a:pt x="0" y="1961980"/>
                </a:cubicBezTo>
                <a:cubicBezTo>
                  <a:pt x="-65189" y="1751170"/>
                  <a:pt x="55158" y="670404"/>
                  <a:pt x="0" y="333788"/>
                </a:cubicBezTo>
                <a:close/>
              </a:path>
              <a:path w="2002690" h="2295768" stroke="0" extrusionOk="0">
                <a:moveTo>
                  <a:pt x="0" y="333788"/>
                </a:moveTo>
                <a:cubicBezTo>
                  <a:pt x="-7745" y="125130"/>
                  <a:pt x="131767" y="1522"/>
                  <a:pt x="333788" y="0"/>
                </a:cubicBezTo>
                <a:cubicBezTo>
                  <a:pt x="612309" y="38422"/>
                  <a:pt x="1190451" y="-25323"/>
                  <a:pt x="1668902" y="0"/>
                </a:cubicBezTo>
                <a:cubicBezTo>
                  <a:pt x="1854666" y="2397"/>
                  <a:pt x="2023384" y="155019"/>
                  <a:pt x="2002690" y="333788"/>
                </a:cubicBezTo>
                <a:cubicBezTo>
                  <a:pt x="2052774" y="499919"/>
                  <a:pt x="2074027" y="1201149"/>
                  <a:pt x="2002690" y="1961980"/>
                </a:cubicBezTo>
                <a:cubicBezTo>
                  <a:pt x="1996629" y="2138535"/>
                  <a:pt x="1826151" y="2271497"/>
                  <a:pt x="1668902" y="2295768"/>
                </a:cubicBezTo>
                <a:cubicBezTo>
                  <a:pt x="1171665" y="2279004"/>
                  <a:pt x="490188" y="2288730"/>
                  <a:pt x="333788" y="2295768"/>
                </a:cubicBezTo>
                <a:cubicBezTo>
                  <a:pt x="140465" y="2299497"/>
                  <a:pt x="1943" y="2142452"/>
                  <a:pt x="0" y="1961980"/>
                </a:cubicBezTo>
                <a:cubicBezTo>
                  <a:pt x="25970" y="1345503"/>
                  <a:pt x="56094" y="603623"/>
                  <a:pt x="0" y="333788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8575">
            <a:noFill/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17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AB56F0B3-DEE4-D5FE-851A-B44D0E54312C}"/>
              </a:ext>
            </a:extLst>
          </p:cNvPr>
          <p:cNvSpPr txBox="1"/>
          <p:nvPr/>
        </p:nvSpPr>
        <p:spPr>
          <a:xfrm>
            <a:off x="562487" y="3937637"/>
            <a:ext cx="2509523" cy="677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1343" tIns="15671" rIns="31343" bIns="1567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400">
                <a:solidFill>
                  <a:schemeClr val="bg1">
                    <a:lumMod val="95000"/>
                  </a:schemeClr>
                </a:solidFill>
                <a:cs typeface="Calibri"/>
              </a:rPr>
              <a:t>Asentamamme muovitarvikkeet on tehty 100% kierrätetystä muovista.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8733B36-0E4A-85FE-E262-E86086F88877}"/>
              </a:ext>
            </a:extLst>
          </p:cNvPr>
          <p:cNvSpPr txBox="1"/>
          <p:nvPr/>
        </p:nvSpPr>
        <p:spPr>
          <a:xfrm>
            <a:off x="545068" y="7992670"/>
            <a:ext cx="2544359" cy="462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1343" tIns="15671" rIns="31343" bIns="1567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400">
                <a:solidFill>
                  <a:schemeClr val="bg1">
                    <a:lumMod val="95000"/>
                  </a:schemeClr>
                </a:solidFill>
                <a:cs typeface="Calibri"/>
              </a:rPr>
              <a:t>Lämmitämme toimipisteemme biomassalla.</a:t>
            </a:r>
            <a:endParaRPr lang="fi-FI" sz="140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CB0646BC-5E1D-8730-68E7-0A913D6C585A}"/>
              </a:ext>
            </a:extLst>
          </p:cNvPr>
          <p:cNvSpPr txBox="1"/>
          <p:nvPr/>
        </p:nvSpPr>
        <p:spPr>
          <a:xfrm>
            <a:off x="3724971" y="7837027"/>
            <a:ext cx="2626666" cy="677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1343" tIns="15671" rIns="31343" bIns="1567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400">
                <a:solidFill>
                  <a:schemeClr val="bg1">
                    <a:lumMod val="95000"/>
                  </a:schemeClr>
                </a:solidFill>
                <a:cs typeface="Calibri"/>
              </a:rPr>
              <a:t>Keräämme käytöstä poistamamme tarvikkeet kiertotalouden tarpeisiin.</a:t>
            </a:r>
            <a:endParaRPr lang="fi-FI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E051E36C-6333-C246-6A17-16CDE1293D17}"/>
              </a:ext>
            </a:extLst>
          </p:cNvPr>
          <p:cNvSpPr txBox="1"/>
          <p:nvPr/>
        </p:nvSpPr>
        <p:spPr>
          <a:xfrm>
            <a:off x="3634499" y="3990898"/>
            <a:ext cx="2717138" cy="677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1343" tIns="15671" rIns="31343" bIns="1567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400">
                <a:solidFill>
                  <a:schemeClr val="bg1">
                    <a:lumMod val="95000"/>
                  </a:schemeClr>
                </a:solidFill>
                <a:cs typeface="Calibri"/>
              </a:rPr>
              <a:t>Tuemme suojeltujen kohteiden entisöintiä tarjoamalla ilmaista konsultointia 4h kuukaudessa. </a:t>
            </a:r>
          </a:p>
        </p:txBody>
      </p:sp>
      <p:pic>
        <p:nvPicPr>
          <p:cNvPr id="15" name="Kuva 9">
            <a:extLst>
              <a:ext uri="{FF2B5EF4-FFF2-40B4-BE49-F238E27FC236}">
                <a16:creationId xmlns:a16="http://schemas.microsoft.com/office/drawing/2014/main" id="{C16BF5B1-1845-3A34-7491-E591B44DE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0" y="5362278"/>
            <a:ext cx="2544359" cy="2239162"/>
          </a:xfrm>
          <a:prstGeom prst="rect">
            <a:avLst/>
          </a:prstGeom>
        </p:spPr>
      </p:pic>
      <p:pic>
        <p:nvPicPr>
          <p:cNvPr id="16" name="Kuva 10">
            <a:extLst>
              <a:ext uri="{FF2B5EF4-FFF2-40B4-BE49-F238E27FC236}">
                <a16:creationId xmlns:a16="http://schemas.microsoft.com/office/drawing/2014/main" id="{37155C44-B8AA-76BE-416A-6192853E3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676" y="5362278"/>
            <a:ext cx="2335783" cy="2251143"/>
          </a:xfrm>
          <a:prstGeom prst="rect">
            <a:avLst/>
          </a:prstGeom>
        </p:spPr>
      </p:pic>
      <p:pic>
        <p:nvPicPr>
          <p:cNvPr id="17" name="Kuva 11">
            <a:extLst>
              <a:ext uri="{FF2B5EF4-FFF2-40B4-BE49-F238E27FC236}">
                <a16:creationId xmlns:a16="http://schemas.microsoft.com/office/drawing/2014/main" id="{40143716-7C53-5FED-61E1-6A0474CEC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87" y="1590835"/>
            <a:ext cx="2265351" cy="2230829"/>
          </a:xfrm>
          <a:prstGeom prst="rect">
            <a:avLst/>
          </a:prstGeom>
        </p:spPr>
      </p:pic>
      <p:pic>
        <p:nvPicPr>
          <p:cNvPr id="18" name="Kuva 16">
            <a:extLst>
              <a:ext uri="{FF2B5EF4-FFF2-40B4-BE49-F238E27FC236}">
                <a16:creationId xmlns:a16="http://schemas.microsoft.com/office/drawing/2014/main" id="{67F80AD7-5A6D-B34B-28E4-6CD641995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915" y="1435070"/>
            <a:ext cx="1434305" cy="237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0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kstiruutu 130">
            <a:extLst>
              <a:ext uri="{FF2B5EF4-FFF2-40B4-BE49-F238E27FC236}">
                <a16:creationId xmlns:a16="http://schemas.microsoft.com/office/drawing/2014/main" id="{AAB7854D-6F5B-0B32-A5A1-9746525C1AF1}"/>
              </a:ext>
            </a:extLst>
          </p:cNvPr>
          <p:cNvSpPr txBox="1"/>
          <p:nvPr/>
        </p:nvSpPr>
        <p:spPr>
          <a:xfrm>
            <a:off x="739164" y="1035777"/>
            <a:ext cx="5369543" cy="380220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2086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VASTUULLISET TEKOMME</a:t>
            </a:r>
          </a:p>
        </p:txBody>
      </p:sp>
      <p:sp>
        <p:nvSpPr>
          <p:cNvPr id="73" name="Suorakulmio 76">
            <a:extLst>
              <a:ext uri="{FF2B5EF4-FFF2-40B4-BE49-F238E27FC236}">
                <a16:creationId xmlns:a16="http://schemas.microsoft.com/office/drawing/2014/main" id="{DF26A1C5-72C9-9CB8-2634-DA1964FFBE12}"/>
              </a:ext>
            </a:extLst>
          </p:cNvPr>
          <p:cNvSpPr/>
          <p:nvPr/>
        </p:nvSpPr>
        <p:spPr>
          <a:xfrm>
            <a:off x="2577622" y="4431590"/>
            <a:ext cx="1870089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 dirty="0">
                <a:solidFill>
                  <a:schemeClr val="bg1"/>
                </a:solidFill>
                <a:latin typeface="Open Sans"/>
                <a:ea typeface="Calibri Light"/>
                <a:cs typeface="Calibri Light"/>
              </a:rPr>
              <a:t>100% Palkkatasa-arvo työtehtäviin perustuen</a:t>
            </a:r>
          </a:p>
        </p:txBody>
      </p:sp>
      <p:sp>
        <p:nvSpPr>
          <p:cNvPr id="80" name="Suorakulmio: Pyöristetyt kulmat 24">
            <a:extLst>
              <a:ext uri="{FF2B5EF4-FFF2-40B4-BE49-F238E27FC236}">
                <a16:creationId xmlns:a16="http://schemas.microsoft.com/office/drawing/2014/main" id="{51D9E63D-C00D-B6B5-3ED1-5C2E4A1EB5D4}"/>
              </a:ext>
            </a:extLst>
          </p:cNvPr>
          <p:cNvSpPr/>
          <p:nvPr/>
        </p:nvSpPr>
        <p:spPr>
          <a:xfrm>
            <a:off x="4295" y="-2818"/>
            <a:ext cx="6854850" cy="9919946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60" tIns="29331" rIns="58660" bIns="29331" rtlCol="0" anchor="ctr"/>
          <a:lstStyle/>
          <a:p>
            <a:pPr marL="219975" indent="-219975" algn="ctr">
              <a:buAutoNum type="arabicPeriod"/>
            </a:pPr>
            <a:endParaRPr lang="fi-FI" sz="1154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5" name="Kuva 59">
            <a:extLst>
              <a:ext uri="{FF2B5EF4-FFF2-40B4-BE49-F238E27FC236}">
                <a16:creationId xmlns:a16="http://schemas.microsoft.com/office/drawing/2014/main" id="{BF2BF1EE-91F2-08F0-2348-A70CE831A2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26964" y="2508401"/>
            <a:ext cx="4610436" cy="4893894"/>
          </a:xfrm>
          <a:prstGeom prst="rect">
            <a:avLst/>
          </a:prstGeom>
        </p:spPr>
      </p:pic>
      <p:sp>
        <p:nvSpPr>
          <p:cNvPr id="4" name="Tekstiruutu 130">
            <a:extLst>
              <a:ext uri="{FF2B5EF4-FFF2-40B4-BE49-F238E27FC236}">
                <a16:creationId xmlns:a16="http://schemas.microsoft.com/office/drawing/2014/main" id="{A345B526-7F4C-A9B6-5098-1FD2846CACAD}"/>
              </a:ext>
            </a:extLst>
          </p:cNvPr>
          <p:cNvSpPr txBox="1"/>
          <p:nvPr/>
        </p:nvSpPr>
        <p:spPr>
          <a:xfrm>
            <a:off x="784276" y="1317105"/>
            <a:ext cx="5369543" cy="380220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2050" b="1" dirty="0">
                <a:solidFill>
                  <a:schemeClr val="bg1">
                    <a:lumMod val="85000"/>
                  </a:schemeClr>
                </a:solidFill>
                <a:latin typeface="Open Sans"/>
                <a:ea typeface="Open Sans"/>
                <a:cs typeface="Open Sans"/>
              </a:rPr>
              <a:t>DIVERSITEETTI ON ARVOMME</a:t>
            </a:r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D2377C8-0789-14C5-66CA-A3C6C7F01E26}"/>
              </a:ext>
            </a:extLst>
          </p:cNvPr>
          <p:cNvSpPr txBox="1"/>
          <p:nvPr/>
        </p:nvSpPr>
        <p:spPr>
          <a:xfrm>
            <a:off x="640775" y="605047"/>
            <a:ext cx="5772671" cy="7148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4000" b="1" dirty="0">
                <a:solidFill>
                  <a:schemeClr val="bg1">
                    <a:lumMod val="85000"/>
                  </a:schemeClr>
                </a:solidFill>
              </a:rPr>
              <a:t>VUOKRATYÖVOIMAYRITYS</a:t>
            </a:r>
            <a:endParaRPr lang="fi-FI" sz="4000" b="1" dirty="0">
              <a:solidFill>
                <a:schemeClr val="bg1">
                  <a:lumMod val="85000"/>
                </a:schemeClr>
              </a:solidFill>
              <a:cs typeface="Calibri"/>
            </a:endParaRPr>
          </a:p>
        </p:txBody>
      </p:sp>
      <p:sp>
        <p:nvSpPr>
          <p:cNvPr id="11" name="Tekstiruutu 130">
            <a:extLst>
              <a:ext uri="{FF2B5EF4-FFF2-40B4-BE49-F238E27FC236}">
                <a16:creationId xmlns:a16="http://schemas.microsoft.com/office/drawing/2014/main" id="{59BEBE8A-1DFE-BDA9-17B8-FA67B501E618}"/>
              </a:ext>
            </a:extLst>
          </p:cNvPr>
          <p:cNvSpPr txBox="1"/>
          <p:nvPr/>
        </p:nvSpPr>
        <p:spPr>
          <a:xfrm>
            <a:off x="779243" y="8718366"/>
            <a:ext cx="5369543" cy="582455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1700" b="1" dirty="0">
                <a:solidFill>
                  <a:schemeClr val="bg1">
                    <a:lumMod val="85000"/>
                  </a:schemeClr>
                </a:solidFill>
                <a:latin typeface="Open Sans"/>
                <a:ea typeface="Open Sans"/>
                <a:cs typeface="Open Sans"/>
              </a:rPr>
              <a:t>Kaikki rekrytointimme ovat anonyymejä ja perustuvat puhtaasti osaamiseen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12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334601-66CF-2A10-431C-F3B1F62AB261}"/>
              </a:ext>
            </a:extLst>
          </p:cNvPr>
          <p:cNvSpPr>
            <a:spLocks/>
          </p:cNvSpPr>
          <p:nvPr/>
        </p:nvSpPr>
        <p:spPr>
          <a:xfrm>
            <a:off x="0" y="-1508"/>
            <a:ext cx="6858000" cy="99075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68"/>
          </a:p>
        </p:txBody>
      </p:sp>
      <p:sp>
        <p:nvSpPr>
          <p:cNvPr id="110" name="Tekstiruutu 130">
            <a:extLst>
              <a:ext uri="{FF2B5EF4-FFF2-40B4-BE49-F238E27FC236}">
                <a16:creationId xmlns:a16="http://schemas.microsoft.com/office/drawing/2014/main" id="{AAB7854D-6F5B-0B32-A5A1-9746525C1AF1}"/>
              </a:ext>
            </a:extLst>
          </p:cNvPr>
          <p:cNvSpPr txBox="1"/>
          <p:nvPr/>
        </p:nvSpPr>
        <p:spPr>
          <a:xfrm>
            <a:off x="742030" y="964829"/>
            <a:ext cx="5369543" cy="380220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2086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VASTUULLISUUTENNE PUOLESTA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5278171-BADC-81BE-F6D7-FEDF7576A7FD}"/>
              </a:ext>
            </a:extLst>
          </p:cNvPr>
          <p:cNvSpPr txBox="1"/>
          <p:nvPr/>
        </p:nvSpPr>
        <p:spPr>
          <a:xfrm>
            <a:off x="683022" y="238680"/>
            <a:ext cx="5927574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45" b="1"/>
              <a:t>KONSULTTIYRITYS SUOMI</a:t>
            </a:r>
          </a:p>
        </p:txBody>
      </p:sp>
      <p:sp>
        <p:nvSpPr>
          <p:cNvPr id="86" name="Suorakulmio 76">
            <a:extLst>
              <a:ext uri="{FF2B5EF4-FFF2-40B4-BE49-F238E27FC236}">
                <a16:creationId xmlns:a16="http://schemas.microsoft.com/office/drawing/2014/main" id="{4435852F-506E-FAE0-E2B5-F693B075668D}"/>
              </a:ext>
            </a:extLst>
          </p:cNvPr>
          <p:cNvSpPr/>
          <p:nvPr/>
        </p:nvSpPr>
        <p:spPr>
          <a:xfrm>
            <a:off x="5598871" y="3325007"/>
            <a:ext cx="1870089" cy="214790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 </a:t>
            </a:r>
          </a:p>
        </p:txBody>
      </p:sp>
      <p:pic>
        <p:nvPicPr>
          <p:cNvPr id="8" name="Kuva 9">
            <a:extLst>
              <a:ext uri="{FF2B5EF4-FFF2-40B4-BE49-F238E27FC236}">
                <a16:creationId xmlns:a16="http://schemas.microsoft.com/office/drawing/2014/main" id="{8D32073F-BF6A-E668-212A-8A67CE28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43" y="1646026"/>
            <a:ext cx="5877519" cy="6613948"/>
          </a:xfrm>
          <a:prstGeom prst="rect">
            <a:avLst/>
          </a:prstGeom>
        </p:spPr>
      </p:pic>
      <p:sp>
        <p:nvSpPr>
          <p:cNvPr id="13" name="Tekstiruutu 130">
            <a:extLst>
              <a:ext uri="{FF2B5EF4-FFF2-40B4-BE49-F238E27FC236}">
                <a16:creationId xmlns:a16="http://schemas.microsoft.com/office/drawing/2014/main" id="{09C435AA-2215-B84D-FF4A-15CE842AFB6A}"/>
              </a:ext>
            </a:extLst>
          </p:cNvPr>
          <p:cNvSpPr txBox="1"/>
          <p:nvPr/>
        </p:nvSpPr>
        <p:spPr>
          <a:xfrm>
            <a:off x="793325" y="8929732"/>
            <a:ext cx="5369543" cy="592586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1733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Toimintamme ydin on auttaa yrityksiä tekoihin positiivisen hiilikädenjäljen puolesta</a:t>
            </a:r>
          </a:p>
        </p:txBody>
      </p:sp>
    </p:spTree>
    <p:extLst>
      <p:ext uri="{BB962C8B-B14F-4D97-AF65-F5344CB8AC3E}">
        <p14:creationId xmlns:p14="http://schemas.microsoft.com/office/powerpoint/2010/main" val="379039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334601-66CF-2A10-431C-F3B1F62AB261}"/>
              </a:ext>
            </a:extLst>
          </p:cNvPr>
          <p:cNvSpPr>
            <a:spLocks/>
          </p:cNvSpPr>
          <p:nvPr/>
        </p:nvSpPr>
        <p:spPr>
          <a:xfrm>
            <a:off x="34755" y="28841"/>
            <a:ext cx="6823245" cy="98771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68"/>
          </a:p>
        </p:txBody>
      </p:sp>
      <p:sp>
        <p:nvSpPr>
          <p:cNvPr id="110" name="Tekstiruutu 130">
            <a:extLst>
              <a:ext uri="{FF2B5EF4-FFF2-40B4-BE49-F238E27FC236}">
                <a16:creationId xmlns:a16="http://schemas.microsoft.com/office/drawing/2014/main" id="{AAB7854D-6F5B-0B32-A5A1-9746525C1AF1}"/>
              </a:ext>
            </a:extLst>
          </p:cNvPr>
          <p:cNvSpPr txBox="1"/>
          <p:nvPr/>
        </p:nvSpPr>
        <p:spPr>
          <a:xfrm>
            <a:off x="742030" y="964829"/>
            <a:ext cx="5369543" cy="380220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2086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VASTUULLISET TEKOMME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5278171-BADC-81BE-F6D7-FEDF7576A7FD}"/>
              </a:ext>
            </a:extLst>
          </p:cNvPr>
          <p:cNvSpPr txBox="1"/>
          <p:nvPr/>
        </p:nvSpPr>
        <p:spPr>
          <a:xfrm>
            <a:off x="683022" y="238680"/>
            <a:ext cx="5927574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45" b="1"/>
              <a:t>SIIVOUSYRITYS SUOMI</a:t>
            </a:r>
          </a:p>
        </p:txBody>
      </p:sp>
      <p:pic>
        <p:nvPicPr>
          <p:cNvPr id="8" name="Kuva 9">
            <a:extLst>
              <a:ext uri="{FF2B5EF4-FFF2-40B4-BE49-F238E27FC236}">
                <a16:creationId xmlns:a16="http://schemas.microsoft.com/office/drawing/2014/main" id="{89D7B78A-9CCA-A3DA-54FA-992518F91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775" y="7884795"/>
            <a:ext cx="1138622" cy="1328117"/>
          </a:xfrm>
          <a:prstGeom prst="rect">
            <a:avLst/>
          </a:prstGeom>
        </p:spPr>
      </p:pic>
      <p:pic>
        <p:nvPicPr>
          <p:cNvPr id="10" name="Kuva 5">
            <a:extLst>
              <a:ext uri="{FF2B5EF4-FFF2-40B4-BE49-F238E27FC236}">
                <a16:creationId xmlns:a16="http://schemas.microsoft.com/office/drawing/2014/main" id="{F75AD2AA-EF43-131F-49EC-65D252B01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764" y="1577648"/>
            <a:ext cx="1299482" cy="1306458"/>
          </a:xfrm>
          <a:prstGeom prst="rect">
            <a:avLst/>
          </a:prstGeom>
        </p:spPr>
      </p:pic>
      <p:pic>
        <p:nvPicPr>
          <p:cNvPr id="14" name="Kuva 7">
            <a:extLst>
              <a:ext uri="{FF2B5EF4-FFF2-40B4-BE49-F238E27FC236}">
                <a16:creationId xmlns:a16="http://schemas.microsoft.com/office/drawing/2014/main" id="{9C863D3E-4621-DFED-09D0-E91BC0464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865" y="7973985"/>
            <a:ext cx="543656" cy="1190823"/>
          </a:xfrm>
          <a:prstGeom prst="rect">
            <a:avLst/>
          </a:prstGeom>
        </p:spPr>
      </p:pic>
      <p:pic>
        <p:nvPicPr>
          <p:cNvPr id="22" name="Kuva 43">
            <a:extLst>
              <a:ext uri="{FF2B5EF4-FFF2-40B4-BE49-F238E27FC236}">
                <a16:creationId xmlns:a16="http://schemas.microsoft.com/office/drawing/2014/main" id="{F21718A9-C339-F11E-CB8B-062245400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23" y="3701049"/>
            <a:ext cx="1415567" cy="1390405"/>
          </a:xfrm>
          <a:prstGeom prst="rect">
            <a:avLst/>
          </a:prstGeom>
        </p:spPr>
      </p:pic>
      <p:pic>
        <p:nvPicPr>
          <p:cNvPr id="28" name="Kuva 6">
            <a:extLst>
              <a:ext uri="{FF2B5EF4-FFF2-40B4-BE49-F238E27FC236}">
                <a16:creationId xmlns:a16="http://schemas.microsoft.com/office/drawing/2014/main" id="{116A85E4-6CA2-39FE-187E-C66C4580B0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8740" y="1630936"/>
            <a:ext cx="1359322" cy="1174192"/>
          </a:xfrm>
          <a:prstGeom prst="rect">
            <a:avLst/>
          </a:prstGeom>
        </p:spPr>
      </p:pic>
      <p:pic>
        <p:nvPicPr>
          <p:cNvPr id="42" name="Kuva 13">
            <a:extLst>
              <a:ext uri="{FF2B5EF4-FFF2-40B4-BE49-F238E27FC236}">
                <a16:creationId xmlns:a16="http://schemas.microsoft.com/office/drawing/2014/main" id="{66D410C9-09FB-AEE5-2D14-3A1FC078A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975" y="7899826"/>
            <a:ext cx="964187" cy="1385953"/>
          </a:xfrm>
          <a:prstGeom prst="rect">
            <a:avLst/>
          </a:prstGeom>
        </p:spPr>
      </p:pic>
      <p:pic>
        <p:nvPicPr>
          <p:cNvPr id="44" name="Kuva 7">
            <a:extLst>
              <a:ext uri="{FF2B5EF4-FFF2-40B4-BE49-F238E27FC236}">
                <a16:creationId xmlns:a16="http://schemas.microsoft.com/office/drawing/2014/main" id="{71B8C654-11EF-0CA3-EDD7-539B22BB55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6049" y="3893443"/>
            <a:ext cx="1146425" cy="1143457"/>
          </a:xfrm>
          <a:prstGeom prst="rect">
            <a:avLst/>
          </a:prstGeom>
        </p:spPr>
      </p:pic>
      <p:pic>
        <p:nvPicPr>
          <p:cNvPr id="55" name="Kuva 33">
            <a:extLst>
              <a:ext uri="{FF2B5EF4-FFF2-40B4-BE49-F238E27FC236}">
                <a16:creationId xmlns:a16="http://schemas.microsoft.com/office/drawing/2014/main" id="{4E0EE7F4-1A40-4F77-A7FC-4D92EEC91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4757" y="6054813"/>
            <a:ext cx="1100649" cy="1141001"/>
          </a:xfrm>
          <a:prstGeom prst="rect">
            <a:avLst/>
          </a:prstGeom>
        </p:spPr>
      </p:pic>
      <p:pic>
        <p:nvPicPr>
          <p:cNvPr id="59" name="Kuva 41">
            <a:extLst>
              <a:ext uri="{FF2B5EF4-FFF2-40B4-BE49-F238E27FC236}">
                <a16:creationId xmlns:a16="http://schemas.microsoft.com/office/drawing/2014/main" id="{6DBAEC0F-09CF-D949-CD9C-EADA65BC97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355" y="1551662"/>
            <a:ext cx="1411546" cy="1393857"/>
          </a:xfrm>
          <a:prstGeom prst="rect">
            <a:avLst/>
          </a:prstGeom>
        </p:spPr>
      </p:pic>
      <p:pic>
        <p:nvPicPr>
          <p:cNvPr id="62" name="Kuva 47">
            <a:extLst>
              <a:ext uri="{FF2B5EF4-FFF2-40B4-BE49-F238E27FC236}">
                <a16:creationId xmlns:a16="http://schemas.microsoft.com/office/drawing/2014/main" id="{18D7BE22-1807-13E8-17AE-EF68415DFC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2849" y="3708614"/>
            <a:ext cx="1400505" cy="1457434"/>
          </a:xfrm>
          <a:prstGeom prst="rect">
            <a:avLst/>
          </a:prstGeom>
        </p:spPr>
      </p:pic>
      <p:pic>
        <p:nvPicPr>
          <p:cNvPr id="66" name="Kuva 61">
            <a:extLst>
              <a:ext uri="{FF2B5EF4-FFF2-40B4-BE49-F238E27FC236}">
                <a16:creationId xmlns:a16="http://schemas.microsoft.com/office/drawing/2014/main" id="{213B7142-573F-D46C-6FA8-CD61BB20CC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978" y="6127628"/>
            <a:ext cx="1270649" cy="1230751"/>
          </a:xfrm>
          <a:prstGeom prst="rect">
            <a:avLst/>
          </a:prstGeom>
        </p:spPr>
      </p:pic>
      <p:pic>
        <p:nvPicPr>
          <p:cNvPr id="70" name="Kuva 12">
            <a:extLst>
              <a:ext uri="{FF2B5EF4-FFF2-40B4-BE49-F238E27FC236}">
                <a16:creationId xmlns:a16="http://schemas.microsoft.com/office/drawing/2014/main" id="{FA5F5706-311C-E6B9-AEE0-A315F05885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66744" y="6147672"/>
            <a:ext cx="1289854" cy="956429"/>
          </a:xfrm>
          <a:prstGeom prst="rect">
            <a:avLst/>
          </a:prstGeom>
        </p:spPr>
      </p:pic>
      <p:sp>
        <p:nvSpPr>
          <p:cNvPr id="79" name="Suorakulmio 76">
            <a:extLst>
              <a:ext uri="{FF2B5EF4-FFF2-40B4-BE49-F238E27FC236}">
                <a16:creationId xmlns:a16="http://schemas.microsoft.com/office/drawing/2014/main" id="{C7634B14-0E09-2982-1ED1-B025417410DA}"/>
              </a:ext>
            </a:extLst>
          </p:cNvPr>
          <p:cNvSpPr/>
          <p:nvPr/>
        </p:nvSpPr>
        <p:spPr>
          <a:xfrm>
            <a:off x="639582" y="3000026"/>
            <a:ext cx="1870089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Työturvallisuusmittari</a:t>
            </a:r>
            <a:br>
              <a:rPr lang="fi-FI" sz="1011" b="1">
                <a:latin typeface="Open Sans"/>
                <a:ea typeface="Calibri Light"/>
                <a:cs typeface="Calibri Light"/>
              </a:rPr>
            </a:br>
            <a:r>
              <a:rPr lang="fi-FI" sz="1011" b="1">
                <a:latin typeface="Open Sans"/>
                <a:ea typeface="Calibri Light"/>
                <a:cs typeface="Calibri Light"/>
              </a:rPr>
              <a:t>päivittäisessä käytössä </a:t>
            </a:r>
          </a:p>
        </p:txBody>
      </p:sp>
      <p:sp>
        <p:nvSpPr>
          <p:cNvPr id="83" name="Suorakulmio 76">
            <a:extLst>
              <a:ext uri="{FF2B5EF4-FFF2-40B4-BE49-F238E27FC236}">
                <a16:creationId xmlns:a16="http://schemas.microsoft.com/office/drawing/2014/main" id="{7C90F031-9717-1D5D-0D9B-B88765004CDA}"/>
              </a:ext>
            </a:extLst>
          </p:cNvPr>
          <p:cNvSpPr/>
          <p:nvPr/>
        </p:nvSpPr>
        <p:spPr>
          <a:xfrm>
            <a:off x="2664367" y="5219762"/>
            <a:ext cx="1870089" cy="525901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Tarjoamme koko henkilökunnallemme </a:t>
            </a:r>
          </a:p>
          <a:p>
            <a:r>
              <a:rPr lang="fi-FI" sz="1011" b="1">
                <a:latin typeface="Open Sans"/>
                <a:ea typeface="Calibri Light"/>
                <a:cs typeface="Calibri Light"/>
              </a:rPr>
              <a:t>ensiapukoulutuksen </a:t>
            </a:r>
          </a:p>
        </p:txBody>
      </p:sp>
      <p:sp>
        <p:nvSpPr>
          <p:cNvPr id="84" name="Suorakulmio 76">
            <a:extLst>
              <a:ext uri="{FF2B5EF4-FFF2-40B4-BE49-F238E27FC236}">
                <a16:creationId xmlns:a16="http://schemas.microsoft.com/office/drawing/2014/main" id="{690CBFEA-DC89-9618-C688-B84C03A67C0F}"/>
              </a:ext>
            </a:extLst>
          </p:cNvPr>
          <p:cNvSpPr/>
          <p:nvPr/>
        </p:nvSpPr>
        <p:spPr>
          <a:xfrm>
            <a:off x="2509671" y="3001323"/>
            <a:ext cx="1870089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Olemme maakunnan suurin veronmaksaja </a:t>
            </a:r>
          </a:p>
        </p:txBody>
      </p:sp>
      <p:sp>
        <p:nvSpPr>
          <p:cNvPr id="85" name="Suorakulmio 76">
            <a:extLst>
              <a:ext uri="{FF2B5EF4-FFF2-40B4-BE49-F238E27FC236}">
                <a16:creationId xmlns:a16="http://schemas.microsoft.com/office/drawing/2014/main" id="{7EC3C299-BA88-D7A5-DA39-2F55BCEDD437}"/>
              </a:ext>
            </a:extLst>
          </p:cNvPr>
          <p:cNvSpPr/>
          <p:nvPr/>
        </p:nvSpPr>
        <p:spPr>
          <a:xfrm>
            <a:off x="4362195" y="3001323"/>
            <a:ext cx="1870089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Kuljetusvälineemme kulkevat biokaasulla </a:t>
            </a:r>
          </a:p>
        </p:txBody>
      </p:sp>
      <p:sp>
        <p:nvSpPr>
          <p:cNvPr id="86" name="Suorakulmio 76">
            <a:extLst>
              <a:ext uri="{FF2B5EF4-FFF2-40B4-BE49-F238E27FC236}">
                <a16:creationId xmlns:a16="http://schemas.microsoft.com/office/drawing/2014/main" id="{4435852F-506E-FAE0-E2B5-F693B075668D}"/>
              </a:ext>
            </a:extLst>
          </p:cNvPr>
          <p:cNvSpPr/>
          <p:nvPr/>
        </p:nvSpPr>
        <p:spPr>
          <a:xfrm>
            <a:off x="5397165" y="3010543"/>
            <a:ext cx="1870089" cy="214790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 </a:t>
            </a:r>
          </a:p>
        </p:txBody>
      </p:sp>
      <p:sp>
        <p:nvSpPr>
          <p:cNvPr id="88" name="Suorakulmio 76">
            <a:extLst>
              <a:ext uri="{FF2B5EF4-FFF2-40B4-BE49-F238E27FC236}">
                <a16:creationId xmlns:a16="http://schemas.microsoft.com/office/drawing/2014/main" id="{0ECEAF26-3E44-D12F-5F93-02A0F10EE853}"/>
              </a:ext>
            </a:extLst>
          </p:cNvPr>
          <p:cNvSpPr/>
          <p:nvPr/>
        </p:nvSpPr>
        <p:spPr>
          <a:xfrm>
            <a:off x="730775" y="5236811"/>
            <a:ext cx="1870089" cy="525901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Työvaatteemme valmistetaan 100% kierrätysmateriaalista </a:t>
            </a:r>
          </a:p>
        </p:txBody>
      </p:sp>
      <p:sp>
        <p:nvSpPr>
          <p:cNvPr id="89" name="Suorakulmio 76">
            <a:extLst>
              <a:ext uri="{FF2B5EF4-FFF2-40B4-BE49-F238E27FC236}">
                <a16:creationId xmlns:a16="http://schemas.microsoft.com/office/drawing/2014/main" id="{74EDDF44-8ADD-B4B0-F66C-B1A3A2CF77EB}"/>
              </a:ext>
            </a:extLst>
          </p:cNvPr>
          <p:cNvSpPr/>
          <p:nvPr/>
        </p:nvSpPr>
        <p:spPr>
          <a:xfrm>
            <a:off x="4589253" y="5219762"/>
            <a:ext cx="1870089" cy="525901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Tarjoamme koko henkilökunnallemme </a:t>
            </a:r>
          </a:p>
          <a:p>
            <a:r>
              <a:rPr lang="fi-FI" sz="1011" b="1">
                <a:latin typeface="Open Sans"/>
                <a:ea typeface="Calibri Light"/>
                <a:cs typeface="Calibri Light"/>
              </a:rPr>
              <a:t>ensiapukoulutuksen </a:t>
            </a:r>
          </a:p>
        </p:txBody>
      </p:sp>
      <p:sp>
        <p:nvSpPr>
          <p:cNvPr id="91" name="Suorakulmio 76">
            <a:extLst>
              <a:ext uri="{FF2B5EF4-FFF2-40B4-BE49-F238E27FC236}">
                <a16:creationId xmlns:a16="http://schemas.microsoft.com/office/drawing/2014/main" id="{967CCA96-7187-0B3E-AF10-D56C9DD9EDFF}"/>
              </a:ext>
            </a:extLst>
          </p:cNvPr>
          <p:cNvSpPr/>
          <p:nvPr/>
        </p:nvSpPr>
        <p:spPr>
          <a:xfrm>
            <a:off x="594023" y="7443887"/>
            <a:ext cx="2164880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Tarjoamme henkilöstöllemme fysioterapian ja liikuntasetelit </a:t>
            </a:r>
          </a:p>
        </p:txBody>
      </p:sp>
      <p:sp>
        <p:nvSpPr>
          <p:cNvPr id="92" name="Suorakulmio 76">
            <a:extLst>
              <a:ext uri="{FF2B5EF4-FFF2-40B4-BE49-F238E27FC236}">
                <a16:creationId xmlns:a16="http://schemas.microsoft.com/office/drawing/2014/main" id="{E450D2F1-9512-E295-BD1A-84F23DBC273D}"/>
              </a:ext>
            </a:extLst>
          </p:cNvPr>
          <p:cNvSpPr/>
          <p:nvPr/>
        </p:nvSpPr>
        <p:spPr>
          <a:xfrm>
            <a:off x="4441856" y="7375801"/>
            <a:ext cx="2164880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Tarjoamme henkilöstöllemme fysioterapian ja liikuntasetelit </a:t>
            </a:r>
          </a:p>
        </p:txBody>
      </p:sp>
      <p:sp>
        <p:nvSpPr>
          <p:cNvPr id="93" name="Suorakulmio 76">
            <a:extLst>
              <a:ext uri="{FF2B5EF4-FFF2-40B4-BE49-F238E27FC236}">
                <a16:creationId xmlns:a16="http://schemas.microsoft.com/office/drawing/2014/main" id="{433C47E2-C310-5CDB-6FB2-1AD585A14264}"/>
              </a:ext>
            </a:extLst>
          </p:cNvPr>
          <p:cNvSpPr/>
          <p:nvPr/>
        </p:nvSpPr>
        <p:spPr>
          <a:xfrm>
            <a:off x="594023" y="9329041"/>
            <a:ext cx="2164880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Tarjoamme henkilöstöllemme fysioterapian ja liikuntasetelit </a:t>
            </a:r>
          </a:p>
        </p:txBody>
      </p:sp>
      <p:sp>
        <p:nvSpPr>
          <p:cNvPr id="4" name="Suorakulmio 76">
            <a:extLst>
              <a:ext uri="{FF2B5EF4-FFF2-40B4-BE49-F238E27FC236}">
                <a16:creationId xmlns:a16="http://schemas.microsoft.com/office/drawing/2014/main" id="{550AF894-497E-FD15-DA22-1933C674BDB4}"/>
              </a:ext>
            </a:extLst>
          </p:cNvPr>
          <p:cNvSpPr/>
          <p:nvPr/>
        </p:nvSpPr>
        <p:spPr>
          <a:xfrm>
            <a:off x="2737591" y="9330792"/>
            <a:ext cx="2164880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Yrityksemme hiilijalanjälki</a:t>
            </a:r>
          </a:p>
          <a:p>
            <a:r>
              <a:rPr lang="fi-FI" sz="1011" b="1">
                <a:latin typeface="Open Sans"/>
                <a:ea typeface="Calibri Light"/>
                <a:cs typeface="Calibri Light"/>
              </a:rPr>
              <a:t>Puolittuu kolmessa vuodessa.</a:t>
            </a:r>
          </a:p>
        </p:txBody>
      </p:sp>
      <p:sp>
        <p:nvSpPr>
          <p:cNvPr id="5" name="Suorakulmio 76">
            <a:extLst>
              <a:ext uri="{FF2B5EF4-FFF2-40B4-BE49-F238E27FC236}">
                <a16:creationId xmlns:a16="http://schemas.microsoft.com/office/drawing/2014/main" id="{301E0A12-7EE6-AD2E-E45B-F73B4239142C}"/>
              </a:ext>
            </a:extLst>
          </p:cNvPr>
          <p:cNvSpPr/>
          <p:nvPr/>
        </p:nvSpPr>
        <p:spPr>
          <a:xfrm>
            <a:off x="4881159" y="9332208"/>
            <a:ext cx="2164880" cy="525901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Käytössämme on </a:t>
            </a:r>
          </a:p>
          <a:p>
            <a:r>
              <a:rPr lang="fi-FI" sz="1011" b="1">
                <a:latin typeface="Open Sans"/>
                <a:ea typeface="Calibri Light"/>
                <a:cs typeface="Calibri Light"/>
              </a:rPr>
              <a:t>Osallistavan johtamisen </a:t>
            </a:r>
          </a:p>
          <a:p>
            <a:r>
              <a:rPr lang="fi-FI" sz="1011" b="1">
                <a:latin typeface="Open Sans"/>
                <a:ea typeface="Calibri Light"/>
                <a:cs typeface="Calibri Light"/>
              </a:rPr>
              <a:t>malli.</a:t>
            </a:r>
          </a:p>
        </p:txBody>
      </p:sp>
    </p:spTree>
    <p:extLst>
      <p:ext uri="{BB962C8B-B14F-4D97-AF65-F5344CB8AC3E}">
        <p14:creationId xmlns:p14="http://schemas.microsoft.com/office/powerpoint/2010/main" val="3150396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82EA6EF6-8711-19C7-8B08-6494E300E7BF}"/>
              </a:ext>
            </a:extLst>
          </p:cNvPr>
          <p:cNvSpPr/>
          <p:nvPr/>
        </p:nvSpPr>
        <p:spPr>
          <a:xfrm>
            <a:off x="-114805" y="71738"/>
            <a:ext cx="7004064" cy="99144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68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7EB5C5B-F622-554D-8780-1DE3972C9F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2" y="654820"/>
            <a:ext cx="5399576" cy="8186453"/>
          </a:xfrm>
          <a:prstGeom prst="rect">
            <a:avLst/>
          </a:prstGeom>
          <a:ln>
            <a:noFill/>
          </a:ln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5C1AA63-8FBF-B25C-B421-887AEFDCDEBB}"/>
              </a:ext>
            </a:extLst>
          </p:cNvPr>
          <p:cNvSpPr txBox="1"/>
          <p:nvPr/>
        </p:nvSpPr>
        <p:spPr>
          <a:xfrm>
            <a:off x="69385" y="9312989"/>
            <a:ext cx="7004064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733">
                <a:solidFill>
                  <a:schemeClr val="accent6">
                    <a:lumMod val="75000"/>
                  </a:schemeClr>
                </a:solidFill>
                <a:latin typeface="Avenir Next LT Pro Demi" panose="020B0704020202020204" pitchFamily="34" charset="0"/>
                <a:cs typeface="Aharoni" panose="02010803020104030203" pitchFamily="2" charset="-79"/>
              </a:rPr>
              <a:t>YRITYKSEMME SUOJELEE METSÄÄ 5% LIIKEVAIHDOSTAMME</a:t>
            </a:r>
          </a:p>
        </p:txBody>
      </p:sp>
    </p:spTree>
    <p:extLst>
      <p:ext uri="{BB962C8B-B14F-4D97-AF65-F5344CB8AC3E}">
        <p14:creationId xmlns:p14="http://schemas.microsoft.com/office/powerpoint/2010/main" val="3390940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334601-66CF-2A10-431C-F3B1F62AB2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805" y="71738"/>
            <a:ext cx="7004064" cy="99144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68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5278171-BADC-81BE-F6D7-FEDF7576A7FD}"/>
              </a:ext>
            </a:extLst>
          </p:cNvPr>
          <p:cNvSpPr txBox="1"/>
          <p:nvPr/>
        </p:nvSpPr>
        <p:spPr>
          <a:xfrm>
            <a:off x="205946" y="202493"/>
            <a:ext cx="7046914" cy="80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622" b="1">
                <a:solidFill>
                  <a:schemeClr val="accent2"/>
                </a:solidFill>
              </a:rPr>
              <a:t>KULJETUSSYRITYS SUOMI</a:t>
            </a:r>
          </a:p>
        </p:txBody>
      </p:sp>
      <p:pic>
        <p:nvPicPr>
          <p:cNvPr id="4" name="Kuva 12">
            <a:extLst>
              <a:ext uri="{FF2B5EF4-FFF2-40B4-BE49-F238E27FC236}">
                <a16:creationId xmlns:a16="http://schemas.microsoft.com/office/drawing/2014/main" id="{206F4AFC-865E-73F6-4DDC-A079F47EB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31361" y="1260230"/>
            <a:ext cx="7176790" cy="8503787"/>
          </a:xfrm>
          <a:prstGeom prst="rect">
            <a:avLst/>
          </a:prstGeom>
        </p:spPr>
      </p:pic>
      <p:sp>
        <p:nvSpPr>
          <p:cNvPr id="110" name="Tekstiruutu 130">
            <a:extLst>
              <a:ext uri="{FF2B5EF4-FFF2-40B4-BE49-F238E27FC236}">
                <a16:creationId xmlns:a16="http://schemas.microsoft.com/office/drawing/2014/main" id="{AAB7854D-6F5B-0B32-A5A1-9746525C1AF1}"/>
              </a:ext>
            </a:extLst>
          </p:cNvPr>
          <p:cNvSpPr txBox="1"/>
          <p:nvPr/>
        </p:nvSpPr>
        <p:spPr>
          <a:xfrm>
            <a:off x="742030" y="964829"/>
            <a:ext cx="5369543" cy="380220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2086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VASTUULLISET TEKOMME</a:t>
            </a:r>
          </a:p>
        </p:txBody>
      </p:sp>
      <p:sp>
        <p:nvSpPr>
          <p:cNvPr id="79" name="Suorakulmio 76">
            <a:extLst>
              <a:ext uri="{FF2B5EF4-FFF2-40B4-BE49-F238E27FC236}">
                <a16:creationId xmlns:a16="http://schemas.microsoft.com/office/drawing/2014/main" id="{C7634B14-0E09-2982-1ED1-B025417410DA}"/>
              </a:ext>
            </a:extLst>
          </p:cNvPr>
          <p:cNvSpPr/>
          <p:nvPr/>
        </p:nvSpPr>
        <p:spPr>
          <a:xfrm>
            <a:off x="204158" y="4681542"/>
            <a:ext cx="1045913" cy="68145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Työturvallisuusmittari</a:t>
            </a:r>
            <a:br>
              <a:rPr lang="fi-FI" sz="1011" b="1">
                <a:latin typeface="Open Sans"/>
                <a:ea typeface="Calibri Light"/>
                <a:cs typeface="Calibri Light"/>
              </a:rPr>
            </a:br>
            <a:r>
              <a:rPr lang="fi-FI" sz="1011" b="1">
                <a:latin typeface="Open Sans"/>
                <a:ea typeface="Calibri Light"/>
                <a:cs typeface="Calibri Light"/>
              </a:rPr>
              <a:t>päivittäisessä käytössä </a:t>
            </a:r>
          </a:p>
        </p:txBody>
      </p:sp>
      <p:sp>
        <p:nvSpPr>
          <p:cNvPr id="88" name="Suorakulmio 76">
            <a:extLst>
              <a:ext uri="{FF2B5EF4-FFF2-40B4-BE49-F238E27FC236}">
                <a16:creationId xmlns:a16="http://schemas.microsoft.com/office/drawing/2014/main" id="{0ECEAF26-3E44-D12F-5F93-02A0F10EE853}"/>
              </a:ext>
            </a:extLst>
          </p:cNvPr>
          <p:cNvSpPr/>
          <p:nvPr/>
        </p:nvSpPr>
        <p:spPr>
          <a:xfrm>
            <a:off x="5107639" y="9336896"/>
            <a:ext cx="1870089" cy="525901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Työvaatteemme valmistetaan 100% kierrätysmateriaalista </a:t>
            </a:r>
          </a:p>
        </p:txBody>
      </p:sp>
      <p:sp>
        <p:nvSpPr>
          <p:cNvPr id="93" name="Suorakulmio 76">
            <a:extLst>
              <a:ext uri="{FF2B5EF4-FFF2-40B4-BE49-F238E27FC236}">
                <a16:creationId xmlns:a16="http://schemas.microsoft.com/office/drawing/2014/main" id="{433C47E2-C310-5CDB-6FB2-1AD585A14264}"/>
              </a:ext>
            </a:extLst>
          </p:cNvPr>
          <p:cNvSpPr/>
          <p:nvPr/>
        </p:nvSpPr>
        <p:spPr>
          <a:xfrm>
            <a:off x="1564522" y="9409125"/>
            <a:ext cx="2164880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Tarjoamme henkilöstöllemme fysioterapian ja liikuntasetelit </a:t>
            </a:r>
          </a:p>
        </p:txBody>
      </p:sp>
      <p:pic>
        <p:nvPicPr>
          <p:cNvPr id="12" name="Kuva 6">
            <a:extLst>
              <a:ext uri="{FF2B5EF4-FFF2-40B4-BE49-F238E27FC236}">
                <a16:creationId xmlns:a16="http://schemas.microsoft.com/office/drawing/2014/main" id="{ED55282D-319F-0FA1-25AA-9C9519DA4E3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7847" y="3094694"/>
            <a:ext cx="946235" cy="935708"/>
          </a:xfrm>
          <a:prstGeom prst="rect">
            <a:avLst/>
          </a:prstGeom>
        </p:spPr>
      </p:pic>
      <p:pic>
        <p:nvPicPr>
          <p:cNvPr id="46" name="Kuva 11">
            <a:extLst>
              <a:ext uri="{FF2B5EF4-FFF2-40B4-BE49-F238E27FC236}">
                <a16:creationId xmlns:a16="http://schemas.microsoft.com/office/drawing/2014/main" id="{DF52B4DD-A98E-7D93-EF23-354D8CB7760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16285" y="8772293"/>
            <a:ext cx="611906" cy="1016776"/>
          </a:xfrm>
          <a:prstGeom prst="rect">
            <a:avLst/>
          </a:prstGeom>
        </p:spPr>
      </p:pic>
      <p:pic>
        <p:nvPicPr>
          <p:cNvPr id="14" name="Kuva 7">
            <a:extLst>
              <a:ext uri="{FF2B5EF4-FFF2-40B4-BE49-F238E27FC236}">
                <a16:creationId xmlns:a16="http://schemas.microsoft.com/office/drawing/2014/main" id="{9C863D3E-4621-DFED-09D0-E91BC0464F9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218329">
            <a:off x="2472441" y="4016535"/>
            <a:ext cx="2080535" cy="4557198"/>
          </a:xfrm>
          <a:prstGeom prst="rect">
            <a:avLst/>
          </a:prstGeom>
        </p:spPr>
      </p:pic>
      <p:pic>
        <p:nvPicPr>
          <p:cNvPr id="28" name="Kuva 6">
            <a:extLst>
              <a:ext uri="{FF2B5EF4-FFF2-40B4-BE49-F238E27FC236}">
                <a16:creationId xmlns:a16="http://schemas.microsoft.com/office/drawing/2014/main" id="{116A85E4-6CA2-39FE-187E-C66C4580B03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47466" y="2223061"/>
            <a:ext cx="928891" cy="802382"/>
          </a:xfrm>
          <a:prstGeom prst="rect">
            <a:avLst/>
          </a:prstGeom>
        </p:spPr>
      </p:pic>
      <p:pic>
        <p:nvPicPr>
          <p:cNvPr id="42" name="Kuva 13">
            <a:extLst>
              <a:ext uri="{FF2B5EF4-FFF2-40B4-BE49-F238E27FC236}">
                <a16:creationId xmlns:a16="http://schemas.microsoft.com/office/drawing/2014/main" id="{66D410C9-09FB-AEE5-2D14-3A1FC078A83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83182" y="5874729"/>
            <a:ext cx="843124" cy="1211934"/>
          </a:xfrm>
          <a:prstGeom prst="rect">
            <a:avLst/>
          </a:prstGeom>
        </p:spPr>
      </p:pic>
      <p:pic>
        <p:nvPicPr>
          <p:cNvPr id="44" name="Kuva 7">
            <a:extLst>
              <a:ext uri="{FF2B5EF4-FFF2-40B4-BE49-F238E27FC236}">
                <a16:creationId xmlns:a16="http://schemas.microsoft.com/office/drawing/2014/main" id="{71B8C654-11EF-0CA3-EDD7-539B22BB553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1053" y="9203042"/>
            <a:ext cx="742010" cy="740088"/>
          </a:xfrm>
          <a:prstGeom prst="rect">
            <a:avLst/>
          </a:prstGeom>
        </p:spPr>
      </p:pic>
      <p:pic>
        <p:nvPicPr>
          <p:cNvPr id="59" name="Kuva 41">
            <a:extLst>
              <a:ext uri="{FF2B5EF4-FFF2-40B4-BE49-F238E27FC236}">
                <a16:creationId xmlns:a16="http://schemas.microsoft.com/office/drawing/2014/main" id="{6DBAEC0F-09CF-D949-CD9C-EADA65BC971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2407" y="3940962"/>
            <a:ext cx="1081587" cy="1068034"/>
          </a:xfrm>
          <a:prstGeom prst="rect">
            <a:avLst/>
          </a:prstGeom>
        </p:spPr>
      </p:pic>
      <p:pic>
        <p:nvPicPr>
          <p:cNvPr id="62" name="Kuva 47">
            <a:extLst>
              <a:ext uri="{FF2B5EF4-FFF2-40B4-BE49-F238E27FC236}">
                <a16:creationId xmlns:a16="http://schemas.microsoft.com/office/drawing/2014/main" id="{18D7BE22-1807-13E8-17AE-EF68415DF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95993" y="7305146"/>
            <a:ext cx="932438" cy="970342"/>
          </a:xfrm>
          <a:prstGeom prst="rect">
            <a:avLst/>
          </a:prstGeom>
        </p:spPr>
      </p:pic>
      <p:pic>
        <p:nvPicPr>
          <p:cNvPr id="70" name="Kuva 12">
            <a:extLst>
              <a:ext uri="{FF2B5EF4-FFF2-40B4-BE49-F238E27FC236}">
                <a16:creationId xmlns:a16="http://schemas.microsoft.com/office/drawing/2014/main" id="{FA5F5706-311C-E6B9-AEE0-A315F058859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46942" y="7463051"/>
            <a:ext cx="819741" cy="607839"/>
          </a:xfrm>
          <a:prstGeom prst="rect">
            <a:avLst/>
          </a:prstGeom>
        </p:spPr>
      </p:pic>
      <p:sp>
        <p:nvSpPr>
          <p:cNvPr id="83" name="Suorakulmio 76">
            <a:extLst>
              <a:ext uri="{FF2B5EF4-FFF2-40B4-BE49-F238E27FC236}">
                <a16:creationId xmlns:a16="http://schemas.microsoft.com/office/drawing/2014/main" id="{7C90F031-9717-1D5D-0D9B-B88765004CDA}"/>
              </a:ext>
            </a:extLst>
          </p:cNvPr>
          <p:cNvSpPr/>
          <p:nvPr/>
        </p:nvSpPr>
        <p:spPr>
          <a:xfrm>
            <a:off x="5615240" y="7072032"/>
            <a:ext cx="1248643" cy="837012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Tarjoamme koko henkilökunnallemme </a:t>
            </a:r>
          </a:p>
          <a:p>
            <a:r>
              <a:rPr lang="fi-FI" sz="1011" b="1">
                <a:latin typeface="Open Sans"/>
                <a:ea typeface="Calibri Light"/>
                <a:cs typeface="Calibri Light"/>
              </a:rPr>
              <a:t>ensiapukoulutuksen </a:t>
            </a:r>
          </a:p>
        </p:txBody>
      </p:sp>
      <p:sp>
        <p:nvSpPr>
          <p:cNvPr id="84" name="Suorakulmio 76">
            <a:extLst>
              <a:ext uri="{FF2B5EF4-FFF2-40B4-BE49-F238E27FC236}">
                <a16:creationId xmlns:a16="http://schemas.microsoft.com/office/drawing/2014/main" id="{690CBFEA-DC89-9618-C688-B84C03A67C0F}"/>
              </a:ext>
            </a:extLst>
          </p:cNvPr>
          <p:cNvSpPr/>
          <p:nvPr/>
        </p:nvSpPr>
        <p:spPr>
          <a:xfrm>
            <a:off x="1775948" y="2625353"/>
            <a:ext cx="1870089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Olemme maakunnan suurin veronmaksaja </a:t>
            </a:r>
          </a:p>
        </p:txBody>
      </p:sp>
      <p:sp>
        <p:nvSpPr>
          <p:cNvPr id="91" name="Suorakulmio 76">
            <a:extLst>
              <a:ext uri="{FF2B5EF4-FFF2-40B4-BE49-F238E27FC236}">
                <a16:creationId xmlns:a16="http://schemas.microsoft.com/office/drawing/2014/main" id="{967CCA96-7187-0B3E-AF10-D56C9DD9EDFF}"/>
              </a:ext>
            </a:extLst>
          </p:cNvPr>
          <p:cNvSpPr/>
          <p:nvPr/>
        </p:nvSpPr>
        <p:spPr>
          <a:xfrm>
            <a:off x="1827161" y="8401863"/>
            <a:ext cx="2164880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Tarjoamme henkilöstöllemme fysioterapian ja liikuntasetelit </a:t>
            </a:r>
          </a:p>
        </p:txBody>
      </p:sp>
      <p:sp>
        <p:nvSpPr>
          <p:cNvPr id="92" name="Suorakulmio 76">
            <a:extLst>
              <a:ext uri="{FF2B5EF4-FFF2-40B4-BE49-F238E27FC236}">
                <a16:creationId xmlns:a16="http://schemas.microsoft.com/office/drawing/2014/main" id="{E450D2F1-9512-E295-BD1A-84F23DBC273D}"/>
              </a:ext>
            </a:extLst>
          </p:cNvPr>
          <p:cNvSpPr/>
          <p:nvPr/>
        </p:nvSpPr>
        <p:spPr>
          <a:xfrm>
            <a:off x="4707065" y="8179727"/>
            <a:ext cx="2164880" cy="37034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Tarjoamme henkilöstöllemme fysioterapian ja liikuntasetelit </a:t>
            </a:r>
          </a:p>
        </p:txBody>
      </p:sp>
      <p:sp>
        <p:nvSpPr>
          <p:cNvPr id="86" name="Suorakulmio 76">
            <a:extLst>
              <a:ext uri="{FF2B5EF4-FFF2-40B4-BE49-F238E27FC236}">
                <a16:creationId xmlns:a16="http://schemas.microsoft.com/office/drawing/2014/main" id="{4435852F-506E-FAE0-E2B5-F693B075668D}"/>
              </a:ext>
            </a:extLst>
          </p:cNvPr>
          <p:cNvSpPr/>
          <p:nvPr/>
        </p:nvSpPr>
        <p:spPr>
          <a:xfrm>
            <a:off x="5598871" y="3325007"/>
            <a:ext cx="1870089" cy="214790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 </a:t>
            </a:r>
          </a:p>
        </p:txBody>
      </p:sp>
      <p:pic>
        <p:nvPicPr>
          <p:cNvPr id="55" name="Kuva 33">
            <a:extLst>
              <a:ext uri="{FF2B5EF4-FFF2-40B4-BE49-F238E27FC236}">
                <a16:creationId xmlns:a16="http://schemas.microsoft.com/office/drawing/2014/main" id="{4E0EE7F4-1A40-4F77-A7FC-4D92EEC91C4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1475" y="4074450"/>
            <a:ext cx="856498" cy="887898"/>
          </a:xfrm>
          <a:prstGeom prst="rect">
            <a:avLst/>
          </a:prstGeom>
        </p:spPr>
      </p:pic>
      <p:sp>
        <p:nvSpPr>
          <p:cNvPr id="85" name="Suorakulmio 76">
            <a:extLst>
              <a:ext uri="{FF2B5EF4-FFF2-40B4-BE49-F238E27FC236}">
                <a16:creationId xmlns:a16="http://schemas.microsoft.com/office/drawing/2014/main" id="{7EC3C299-BA88-D7A5-DA39-2F55BCEDD437}"/>
              </a:ext>
            </a:extLst>
          </p:cNvPr>
          <p:cNvSpPr/>
          <p:nvPr/>
        </p:nvSpPr>
        <p:spPr>
          <a:xfrm>
            <a:off x="5888200" y="3103495"/>
            <a:ext cx="1001059" cy="68145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Kuljetusvälineemme kulkevat biokaasulla </a:t>
            </a:r>
          </a:p>
        </p:txBody>
      </p:sp>
      <p:sp>
        <p:nvSpPr>
          <p:cNvPr id="89" name="Suorakulmio 76">
            <a:extLst>
              <a:ext uri="{FF2B5EF4-FFF2-40B4-BE49-F238E27FC236}">
                <a16:creationId xmlns:a16="http://schemas.microsoft.com/office/drawing/2014/main" id="{74EDDF44-8ADD-B4B0-F66C-B1A3A2CF77EB}"/>
              </a:ext>
            </a:extLst>
          </p:cNvPr>
          <p:cNvSpPr/>
          <p:nvPr/>
        </p:nvSpPr>
        <p:spPr>
          <a:xfrm>
            <a:off x="5748944" y="5058188"/>
            <a:ext cx="1248643" cy="837012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Tarjoamme koko henkilökunnallemme </a:t>
            </a:r>
          </a:p>
          <a:p>
            <a:r>
              <a:rPr lang="fi-FI" sz="1011" b="1">
                <a:latin typeface="Open Sans"/>
                <a:ea typeface="Calibri Light"/>
                <a:cs typeface="Calibri Light"/>
              </a:rPr>
              <a:t>ensiapukoulutuksen </a:t>
            </a:r>
          </a:p>
        </p:txBody>
      </p:sp>
      <p:pic>
        <p:nvPicPr>
          <p:cNvPr id="17" name="Kuva 13">
            <a:extLst>
              <a:ext uri="{FF2B5EF4-FFF2-40B4-BE49-F238E27FC236}">
                <a16:creationId xmlns:a16="http://schemas.microsoft.com/office/drawing/2014/main" id="{98B5BFD1-B8B2-2BF0-CB86-91D940226F5B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72124" y="5585306"/>
            <a:ext cx="876324" cy="860747"/>
          </a:xfrm>
          <a:prstGeom prst="rect">
            <a:avLst/>
          </a:prstGeom>
        </p:spPr>
      </p:pic>
      <p:sp>
        <p:nvSpPr>
          <p:cNvPr id="72" name="Suorakulmio 76">
            <a:extLst>
              <a:ext uri="{FF2B5EF4-FFF2-40B4-BE49-F238E27FC236}">
                <a16:creationId xmlns:a16="http://schemas.microsoft.com/office/drawing/2014/main" id="{9C113F38-841C-5FA4-CF12-39C6E5A129F4}"/>
              </a:ext>
            </a:extLst>
          </p:cNvPr>
          <p:cNvSpPr/>
          <p:nvPr/>
        </p:nvSpPr>
        <p:spPr>
          <a:xfrm>
            <a:off x="-72123" y="6538087"/>
            <a:ext cx="1045913" cy="68145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Työturvallisuusmittari</a:t>
            </a:r>
            <a:br>
              <a:rPr lang="fi-FI" sz="1011" b="1">
                <a:latin typeface="Open Sans"/>
                <a:ea typeface="Calibri Light"/>
                <a:cs typeface="Calibri Light"/>
              </a:rPr>
            </a:br>
            <a:r>
              <a:rPr lang="fi-FI" sz="1011" b="1">
                <a:latin typeface="Open Sans"/>
                <a:ea typeface="Calibri Light"/>
                <a:cs typeface="Calibri Light"/>
              </a:rPr>
              <a:t>päivittäisessä käytössä </a:t>
            </a:r>
          </a:p>
        </p:txBody>
      </p:sp>
      <p:sp>
        <p:nvSpPr>
          <p:cNvPr id="80" name="Suorakulmio 76">
            <a:extLst>
              <a:ext uri="{FF2B5EF4-FFF2-40B4-BE49-F238E27FC236}">
                <a16:creationId xmlns:a16="http://schemas.microsoft.com/office/drawing/2014/main" id="{B0762636-B2C4-BFFD-F26A-75DE1823775E}"/>
              </a:ext>
            </a:extLst>
          </p:cNvPr>
          <p:cNvSpPr/>
          <p:nvPr/>
        </p:nvSpPr>
        <p:spPr>
          <a:xfrm>
            <a:off x="-113536" y="8354642"/>
            <a:ext cx="1045913" cy="681456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Työturvallisuusmittari</a:t>
            </a:r>
            <a:br>
              <a:rPr lang="fi-FI" sz="1011" b="1">
                <a:latin typeface="Open Sans"/>
                <a:ea typeface="Calibri Light"/>
                <a:cs typeface="Calibri Light"/>
              </a:rPr>
            </a:br>
            <a:r>
              <a:rPr lang="fi-FI" sz="1011" b="1">
                <a:latin typeface="Open Sans"/>
                <a:ea typeface="Calibri Light"/>
                <a:cs typeface="Calibri Light"/>
              </a:rPr>
              <a:t>päivittäisessä käytössä </a:t>
            </a:r>
          </a:p>
        </p:txBody>
      </p:sp>
    </p:spTree>
    <p:extLst>
      <p:ext uri="{BB962C8B-B14F-4D97-AF65-F5344CB8AC3E}">
        <p14:creationId xmlns:p14="http://schemas.microsoft.com/office/powerpoint/2010/main" val="300802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82EA6EF6-8711-19C7-8B08-6494E300E7BF}"/>
              </a:ext>
            </a:extLst>
          </p:cNvPr>
          <p:cNvSpPr/>
          <p:nvPr/>
        </p:nvSpPr>
        <p:spPr>
          <a:xfrm>
            <a:off x="-114805" y="71738"/>
            <a:ext cx="7004064" cy="99144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68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798E0B2-C689-73CE-61F4-A676E2CF7A8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4" y="1577993"/>
            <a:ext cx="2539691" cy="2224547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A1FE980-043C-8ECA-2FE0-8B4EF5CE7B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25" y="1441816"/>
            <a:ext cx="1182224" cy="2496897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B0F9773C-503E-823D-68DA-5D0B25BDDF6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4" y="5644936"/>
            <a:ext cx="2449548" cy="2386577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C45F738D-F8D3-547E-5B9F-5C0EA61E992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95" y="5511761"/>
            <a:ext cx="2163165" cy="2539587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951F25A9-A2C1-39F3-5E90-94A353BA13B0}"/>
              </a:ext>
            </a:extLst>
          </p:cNvPr>
          <p:cNvSpPr txBox="1"/>
          <p:nvPr/>
        </p:nvSpPr>
        <p:spPr>
          <a:xfrm>
            <a:off x="69384" y="392669"/>
            <a:ext cx="7196225" cy="447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311">
                <a:solidFill>
                  <a:schemeClr val="accent6">
                    <a:lumMod val="75000"/>
                  </a:schemeClr>
                </a:solidFill>
                <a:latin typeface="Avenir Next LT Pro Demi" panose="020B0704020202020204" pitchFamily="34" charset="0"/>
                <a:cs typeface="Aharoni" panose="02010803020104030203" pitchFamily="2" charset="-79"/>
              </a:rPr>
              <a:t>MERKITTÄVIMMÄT VASTUULLISUUSTEKOMME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D916083-2D7F-1353-DCC3-50E0852747AB}"/>
              </a:ext>
            </a:extLst>
          </p:cNvPr>
          <p:cNvSpPr txBox="1"/>
          <p:nvPr/>
        </p:nvSpPr>
        <p:spPr>
          <a:xfrm>
            <a:off x="546369" y="4037089"/>
            <a:ext cx="2539691" cy="759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45">
                <a:solidFill>
                  <a:schemeClr val="accent6">
                    <a:lumMod val="75000"/>
                  </a:schemeClr>
                </a:solidFill>
                <a:latin typeface="Avenir Next LT Pro Demi" panose="020B0704020202020204" pitchFamily="34" charset="0"/>
                <a:cs typeface="Aharoni" panose="02010803020104030203" pitchFamily="2" charset="-79"/>
              </a:rPr>
              <a:t>KAIKKI YRITYKSEMME KÄYTTÄMÄ ENERGIA ON UUSIUTUVAA ENERGIAA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91B19C7-F916-AAD0-54AF-F6DA68CAE72F}"/>
              </a:ext>
            </a:extLst>
          </p:cNvPr>
          <p:cNvSpPr txBox="1"/>
          <p:nvPr/>
        </p:nvSpPr>
        <p:spPr>
          <a:xfrm>
            <a:off x="3901432" y="4025429"/>
            <a:ext cx="2539691" cy="98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45">
                <a:solidFill>
                  <a:schemeClr val="accent6">
                    <a:lumMod val="75000"/>
                  </a:schemeClr>
                </a:solidFill>
                <a:latin typeface="Avenir Next LT Pro Demi" panose="020B0704020202020204" pitchFamily="34" charset="0"/>
                <a:cs typeface="Aharoni" panose="02010803020104030203" pitchFamily="2" charset="-79"/>
              </a:rPr>
              <a:t>MUUTAMME HIILIJALANJÄLKEMME POSITIIVISEKSI VUOTEEN 2030 MENNESSÄ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C998672A-58A0-94FE-4C75-B1C8F42C2458}"/>
              </a:ext>
            </a:extLst>
          </p:cNvPr>
          <p:cNvSpPr txBox="1"/>
          <p:nvPr/>
        </p:nvSpPr>
        <p:spPr>
          <a:xfrm>
            <a:off x="546369" y="8329144"/>
            <a:ext cx="3355063" cy="759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45">
                <a:solidFill>
                  <a:schemeClr val="accent6">
                    <a:lumMod val="75000"/>
                  </a:schemeClr>
                </a:solidFill>
                <a:latin typeface="Avenir Next LT Pro Demi" panose="020B0704020202020204" pitchFamily="34" charset="0"/>
                <a:cs typeface="Aharoni" panose="02010803020104030203" pitchFamily="2" charset="-79"/>
              </a:rPr>
              <a:t>KASVUMME MAHDOLLISTAA LISÄTYÖVOIMAN PALKKAUKSEN VAUHDILLA 5HLÖ/V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244DA0C2-9F46-B838-5A0F-EF0F1ACF61B3}"/>
              </a:ext>
            </a:extLst>
          </p:cNvPr>
          <p:cNvSpPr txBox="1"/>
          <p:nvPr/>
        </p:nvSpPr>
        <p:spPr>
          <a:xfrm>
            <a:off x="4026799" y="8298265"/>
            <a:ext cx="3355063" cy="98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45">
                <a:solidFill>
                  <a:schemeClr val="accent6">
                    <a:lumMod val="75000"/>
                  </a:schemeClr>
                </a:solidFill>
                <a:latin typeface="Avenir Next LT Pro Demi" panose="020B0704020202020204" pitchFamily="34" charset="0"/>
                <a:cs typeface="Aharoni" panose="02010803020104030203" pitchFamily="2" charset="-79"/>
              </a:rPr>
              <a:t>OSALLISTAVAN INNOVOINNIN</a:t>
            </a:r>
            <a:br>
              <a:rPr lang="fi-FI" sz="1445">
                <a:solidFill>
                  <a:schemeClr val="accent6">
                    <a:lumMod val="75000"/>
                  </a:schemeClr>
                </a:solidFill>
                <a:latin typeface="Avenir Next LT Pro Demi" panose="020B0704020202020204" pitchFamily="34" charset="0"/>
                <a:cs typeface="Aharoni" panose="02010803020104030203" pitchFamily="2" charset="-79"/>
              </a:rPr>
            </a:br>
            <a:r>
              <a:rPr lang="fi-FI" sz="1445">
                <a:solidFill>
                  <a:schemeClr val="accent6">
                    <a:lumMod val="75000"/>
                  </a:schemeClr>
                </a:solidFill>
                <a:latin typeface="Avenir Next LT Pro Demi" panose="020B0704020202020204" pitchFamily="34" charset="0"/>
                <a:cs typeface="Aharoni" panose="02010803020104030203" pitchFamily="2" charset="-79"/>
              </a:rPr>
              <a:t>PALKKIOJÄRJESTELMÄ </a:t>
            </a:r>
            <a:br>
              <a:rPr lang="fi-FI" sz="1445">
                <a:solidFill>
                  <a:schemeClr val="accent6">
                    <a:lumMod val="75000"/>
                  </a:schemeClr>
                </a:solidFill>
                <a:latin typeface="Avenir Next LT Pro Demi" panose="020B0704020202020204" pitchFamily="34" charset="0"/>
                <a:cs typeface="Aharoni" panose="02010803020104030203" pitchFamily="2" charset="-79"/>
              </a:rPr>
            </a:br>
            <a:r>
              <a:rPr lang="fi-FI" sz="1445">
                <a:solidFill>
                  <a:schemeClr val="accent6">
                    <a:lumMod val="75000"/>
                  </a:schemeClr>
                </a:solidFill>
                <a:latin typeface="Avenir Next LT Pro Demi" panose="020B0704020202020204" pitchFamily="34" charset="0"/>
                <a:cs typeface="Aharoni" panose="02010803020104030203" pitchFamily="2" charset="-79"/>
              </a:rPr>
              <a:t>KOSKETTAA KOKO HENKILÖKUNTAAMME</a:t>
            </a:r>
          </a:p>
        </p:txBody>
      </p:sp>
    </p:spTree>
    <p:extLst>
      <p:ext uri="{BB962C8B-B14F-4D97-AF65-F5344CB8AC3E}">
        <p14:creationId xmlns:p14="http://schemas.microsoft.com/office/powerpoint/2010/main" val="2477965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82EA6EF6-8711-19C7-8B08-6494E300E7BF}"/>
              </a:ext>
            </a:extLst>
          </p:cNvPr>
          <p:cNvSpPr/>
          <p:nvPr/>
        </p:nvSpPr>
        <p:spPr>
          <a:xfrm>
            <a:off x="-114805" y="71738"/>
            <a:ext cx="7004064" cy="991441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68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D916083-2D7F-1353-DCC3-50E0852747AB}"/>
              </a:ext>
            </a:extLst>
          </p:cNvPr>
          <p:cNvSpPr txBox="1"/>
          <p:nvPr/>
        </p:nvSpPr>
        <p:spPr>
          <a:xfrm>
            <a:off x="560451" y="4318910"/>
            <a:ext cx="253969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400">
                <a:solidFill>
                  <a:schemeClr val="bg1"/>
                </a:solidFill>
                <a:latin typeface="Avenir Next LT Pro Demi"/>
                <a:cs typeface="Aharoni"/>
              </a:rPr>
              <a:t>YRITYKSEMME SIIRTYI KÄYTTÄÄMÄÄN </a:t>
            </a:r>
            <a:endParaRPr lang="fi-FI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fi-FI" sz="1400">
                <a:solidFill>
                  <a:schemeClr val="bg1"/>
                </a:solidFill>
                <a:latin typeface="Avenir Next LT Pro Demi"/>
                <a:cs typeface="Aharoni"/>
              </a:rPr>
              <a:t>MAALÄMPÖÄ 2022</a:t>
            </a:r>
            <a:endParaRPr lang="fi-FI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91B19C7-F916-AAD0-54AF-F6DA68CAE72F}"/>
              </a:ext>
            </a:extLst>
          </p:cNvPr>
          <p:cNvSpPr txBox="1"/>
          <p:nvPr/>
        </p:nvSpPr>
        <p:spPr>
          <a:xfrm>
            <a:off x="3901432" y="4321341"/>
            <a:ext cx="253969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400">
                <a:solidFill>
                  <a:schemeClr val="bg1"/>
                </a:solidFill>
                <a:latin typeface="Avenir Next LT Pro Demi"/>
                <a:cs typeface="Aharoni"/>
              </a:rPr>
              <a:t>KAIKKI JÄTTEEMME VOIDAAN HYÖDYNTÄÄ KIERTOTALOUDESSA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C998672A-58A0-94FE-4C75-B1C8F42C2458}"/>
              </a:ext>
            </a:extLst>
          </p:cNvPr>
          <p:cNvSpPr txBox="1"/>
          <p:nvPr/>
        </p:nvSpPr>
        <p:spPr>
          <a:xfrm>
            <a:off x="546369" y="8329144"/>
            <a:ext cx="335506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400">
                <a:solidFill>
                  <a:schemeClr val="bg1"/>
                </a:solidFill>
                <a:latin typeface="Avenir Next LT Pro Demi"/>
                <a:cs typeface="Aharoni"/>
              </a:rPr>
              <a:t>ARVOIHIMME KUULUU TARJOTA HENKILÖKUNNALLEMME TYÖTERVEYTEEN KUULUVAA HAMMASHOITOA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244DA0C2-9F46-B838-5A0F-EF0F1ACF61B3}"/>
              </a:ext>
            </a:extLst>
          </p:cNvPr>
          <p:cNvSpPr txBox="1"/>
          <p:nvPr/>
        </p:nvSpPr>
        <p:spPr>
          <a:xfrm>
            <a:off x="3900060" y="8326447"/>
            <a:ext cx="266503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400">
                <a:solidFill>
                  <a:schemeClr val="bg1"/>
                </a:solidFill>
                <a:latin typeface="Avenir Next LT Pro Demi"/>
                <a:cs typeface="Aharoni"/>
              </a:rPr>
              <a:t>LAHJOITAMME VUOSITTAIN MIELENTERVEYDEN EDISTÄMISEEN TEHTÄVÄÄN TYÖHÖN</a:t>
            </a:r>
          </a:p>
        </p:txBody>
      </p:sp>
      <p:pic>
        <p:nvPicPr>
          <p:cNvPr id="19" name="Kuva 61">
            <a:extLst>
              <a:ext uri="{FF2B5EF4-FFF2-40B4-BE49-F238E27FC236}">
                <a16:creationId xmlns:a16="http://schemas.microsoft.com/office/drawing/2014/main" id="{27978CF8-01F6-4E6B-A146-40D12CA79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64" y="5704897"/>
            <a:ext cx="2340892" cy="2245306"/>
          </a:xfrm>
          <a:prstGeom prst="rect">
            <a:avLst/>
          </a:prstGeom>
        </p:spPr>
      </p:pic>
      <p:pic>
        <p:nvPicPr>
          <p:cNvPr id="21" name="Kuva 6">
            <a:extLst>
              <a:ext uri="{FF2B5EF4-FFF2-40B4-BE49-F238E27FC236}">
                <a16:creationId xmlns:a16="http://schemas.microsoft.com/office/drawing/2014/main" id="{CAC33DE0-6247-AA90-A8D1-0BBD3BEA4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65" y="2110333"/>
            <a:ext cx="2280776" cy="1971938"/>
          </a:xfrm>
          <a:prstGeom prst="rect">
            <a:avLst/>
          </a:prstGeom>
        </p:spPr>
      </p:pic>
      <p:pic>
        <p:nvPicPr>
          <p:cNvPr id="25" name="Kuva 7">
            <a:extLst>
              <a:ext uri="{FF2B5EF4-FFF2-40B4-BE49-F238E27FC236}">
                <a16:creationId xmlns:a16="http://schemas.microsoft.com/office/drawing/2014/main" id="{5F43EAB7-5714-9CEF-44D7-2BE2C7601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123" y="5891647"/>
            <a:ext cx="2206551" cy="2233737"/>
          </a:xfrm>
          <a:prstGeom prst="rect">
            <a:avLst/>
          </a:prstGeom>
        </p:spPr>
      </p:pic>
      <p:pic>
        <p:nvPicPr>
          <p:cNvPr id="27" name="Kuva 13">
            <a:extLst>
              <a:ext uri="{FF2B5EF4-FFF2-40B4-BE49-F238E27FC236}">
                <a16:creationId xmlns:a16="http://schemas.microsoft.com/office/drawing/2014/main" id="{92E13EAD-83F0-87BB-C496-938458942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039" y="2203457"/>
            <a:ext cx="1946567" cy="1889393"/>
          </a:xfrm>
          <a:prstGeom prst="rect">
            <a:avLst/>
          </a:prstGeom>
        </p:spPr>
      </p:pic>
      <p:sp>
        <p:nvSpPr>
          <p:cNvPr id="2" name="Tekstiruutu 130">
            <a:extLst>
              <a:ext uri="{FF2B5EF4-FFF2-40B4-BE49-F238E27FC236}">
                <a16:creationId xmlns:a16="http://schemas.microsoft.com/office/drawing/2014/main" id="{BA1DD1D3-B5E7-68AD-9864-F88D7FD59EE5}"/>
              </a:ext>
            </a:extLst>
          </p:cNvPr>
          <p:cNvSpPr txBox="1"/>
          <p:nvPr/>
        </p:nvSpPr>
        <p:spPr>
          <a:xfrm>
            <a:off x="-114805" y="774490"/>
            <a:ext cx="7004064" cy="674788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VASTUULLISUUSTEKOMME</a:t>
            </a:r>
          </a:p>
        </p:txBody>
      </p:sp>
    </p:spTree>
    <p:extLst>
      <p:ext uri="{BB962C8B-B14F-4D97-AF65-F5344CB8AC3E}">
        <p14:creationId xmlns:p14="http://schemas.microsoft.com/office/powerpoint/2010/main" val="4222128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334601-66CF-2A10-431C-F3B1F62AB2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805" y="71738"/>
            <a:ext cx="7004064" cy="99144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68"/>
          </a:p>
        </p:txBody>
      </p:sp>
      <p:sp>
        <p:nvSpPr>
          <p:cNvPr id="110" name="Tekstiruutu 130">
            <a:extLst>
              <a:ext uri="{FF2B5EF4-FFF2-40B4-BE49-F238E27FC236}">
                <a16:creationId xmlns:a16="http://schemas.microsoft.com/office/drawing/2014/main" id="{AAB7854D-6F5B-0B32-A5A1-9746525C1AF1}"/>
              </a:ext>
            </a:extLst>
          </p:cNvPr>
          <p:cNvSpPr txBox="1"/>
          <p:nvPr/>
        </p:nvSpPr>
        <p:spPr>
          <a:xfrm>
            <a:off x="702454" y="772198"/>
            <a:ext cx="5369543" cy="503844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2889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VASTUULLISUUSTEKOMME</a:t>
            </a:r>
          </a:p>
        </p:txBody>
      </p:sp>
      <p:sp>
        <p:nvSpPr>
          <p:cNvPr id="86" name="Suorakulmio 76">
            <a:extLst>
              <a:ext uri="{FF2B5EF4-FFF2-40B4-BE49-F238E27FC236}">
                <a16:creationId xmlns:a16="http://schemas.microsoft.com/office/drawing/2014/main" id="{4435852F-506E-FAE0-E2B5-F693B075668D}"/>
              </a:ext>
            </a:extLst>
          </p:cNvPr>
          <p:cNvSpPr/>
          <p:nvPr/>
        </p:nvSpPr>
        <p:spPr>
          <a:xfrm>
            <a:off x="5598871" y="3325007"/>
            <a:ext cx="1870089" cy="214790"/>
          </a:xfrm>
          <a:prstGeom prst="rect">
            <a:avLst/>
          </a:prstGeom>
        </p:spPr>
        <p:txBody>
          <a:bodyPr wrap="square" lIns="58660" tIns="29331" rIns="58660" bIns="29331" anchor="t">
            <a:spAutoFit/>
          </a:bodyPr>
          <a:lstStyle/>
          <a:p>
            <a:r>
              <a:rPr lang="fi-FI" sz="1011" b="1">
                <a:latin typeface="Open Sans"/>
                <a:ea typeface="Calibri Light"/>
                <a:cs typeface="Calibri Light"/>
              </a:rPr>
              <a:t> </a:t>
            </a:r>
          </a:p>
        </p:txBody>
      </p:sp>
      <p:sp>
        <p:nvSpPr>
          <p:cNvPr id="13" name="Tekstiruutu 130">
            <a:extLst>
              <a:ext uri="{FF2B5EF4-FFF2-40B4-BE49-F238E27FC236}">
                <a16:creationId xmlns:a16="http://schemas.microsoft.com/office/drawing/2014/main" id="{09C435AA-2215-B84D-FF4A-15CE842AFB6A}"/>
              </a:ext>
            </a:extLst>
          </p:cNvPr>
          <p:cNvSpPr txBox="1"/>
          <p:nvPr/>
        </p:nvSpPr>
        <p:spPr>
          <a:xfrm>
            <a:off x="744229" y="9267287"/>
            <a:ext cx="5369543" cy="325911"/>
          </a:xfrm>
          <a:prstGeom prst="rect">
            <a:avLst/>
          </a:prstGeom>
          <a:noFill/>
        </p:spPr>
        <p:txBody>
          <a:bodyPr wrap="square" lIns="58660" tIns="29331" rIns="58660" bIns="29331" rtlCol="0" anchor="t">
            <a:spAutoFit/>
          </a:bodyPr>
          <a:lstStyle/>
          <a:p>
            <a:pPr algn="ctr"/>
            <a:r>
              <a:rPr lang="fi-FI" sz="1733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Karhun suojeluun 100 000 Euroa vuodessa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DD3ECB9-89A3-BA84-24B4-6B091049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2" y="1720592"/>
            <a:ext cx="4770246" cy="710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71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381</Words>
  <Application>Microsoft Office PowerPoint</Application>
  <PresentationFormat>A4 Paper (210x297 mm)</PresentationFormat>
  <Paragraphs>104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Heli Pöyry</dc:creator>
  <cp:lastModifiedBy>Heli Pöyry</cp:lastModifiedBy>
  <cp:revision>4</cp:revision>
  <dcterms:created xsi:type="dcterms:W3CDTF">2023-03-24T08:45:14Z</dcterms:created>
  <dcterms:modified xsi:type="dcterms:W3CDTF">2023-05-17T09:45:13Z</dcterms:modified>
</cp:coreProperties>
</file>